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1" r:id="rId15"/>
    <p:sldId id="272" r:id="rId16"/>
    <p:sldId id="273" r:id="rId17"/>
    <p:sldId id="274" r:id="rId1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03FB9E4-AA56-41C1-9F9E-B2441DE75D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DE8239C-33E1-4960-928F-CF2E2F09C5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51450C8-F4F6-4B02-9DF8-45500C525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D7683-F60B-41A6-80A3-47E1625A8E4A}" type="datetimeFigureOut">
              <a:rPr lang="fi-FI" smtClean="0"/>
              <a:t>28.3.2022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5A91C10-3AA6-4652-A67F-C95AF32D9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238EF60-7CD4-48B8-A52F-565E9AB24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ED22-A02D-4DAB-8517-8C2A88EB20B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91299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61BEBBE-5A76-42F1-ADB1-79B243D1A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5A2E39C-7EF5-4876-8446-856A674422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53359F9-A7B4-479F-BC89-9A3F6DFF4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D7683-F60B-41A6-80A3-47E1625A8E4A}" type="datetimeFigureOut">
              <a:rPr lang="fi-FI" smtClean="0"/>
              <a:t>28.3.2022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8E2C58F-4CAE-4217-82B3-569E65CF1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F64CEB0-CD57-464F-A058-1539EBBAE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ED22-A02D-4DAB-8517-8C2A88EB20B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4635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A166D2CF-6831-404E-8266-F709463A4E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66C68453-3301-4865-9A59-3736286634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2DF3A2C-99FB-4F3A-A150-490E35090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D7683-F60B-41A6-80A3-47E1625A8E4A}" type="datetimeFigureOut">
              <a:rPr lang="fi-FI" smtClean="0"/>
              <a:t>28.3.2022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CB63EEB-5AD4-4B28-BE4C-7EC72037B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D4F0614-968E-4999-A441-68D2BC0D4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ED22-A02D-4DAB-8517-8C2A88EB20B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91710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8608E61-DF56-4EE9-81A0-5E975391D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7D93ECE-5074-42E0-A8FB-8A6E18F1B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30BD8CA-F165-41F3-81B4-0412235C1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D7683-F60B-41A6-80A3-47E1625A8E4A}" type="datetimeFigureOut">
              <a:rPr lang="fi-FI" smtClean="0"/>
              <a:t>28.3.2022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E9F331D-70DF-42E5-A712-FFC179916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EE523A0-1B10-4111-8BD5-BEEE8D75B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ED22-A02D-4DAB-8517-8C2A88EB20B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60022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24EC2EF-3E04-4E2A-BA4C-77A44A1DF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1708768-8783-4CE9-BAE5-79427C8D75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E4779A8-45BA-48A8-89E7-F151AEF49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D7683-F60B-41A6-80A3-47E1625A8E4A}" type="datetimeFigureOut">
              <a:rPr lang="fi-FI" smtClean="0"/>
              <a:t>28.3.2022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6F34261-2FBA-4B67-851C-99CFB7358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B169FF5-6878-49F3-96CA-6CB074E90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ED22-A02D-4DAB-8517-8C2A88EB20B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31938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777DDDA-8A6F-4406-A80D-D7F3DE3F9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0C5ADFC-E80E-4169-B7B2-CC534D4525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ED96BAF-5BED-4EFB-8A66-163D784E63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44FBE42-FF23-4883-A8B8-767CBEE18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D7683-F60B-41A6-80A3-47E1625A8E4A}" type="datetimeFigureOut">
              <a:rPr lang="fi-FI" smtClean="0"/>
              <a:t>28.3.2022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93F7A80-0F61-4143-9C4F-B18948311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2A77102-2A91-4951-B83B-B93D4CB37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ED22-A02D-4DAB-8517-8C2A88EB20B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50053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8A93FBE-2606-4224-97AD-23A612FA0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91602D2-5ABB-4757-86A8-C815BA855B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7ABBFFE-B167-4651-8403-B8934AD0E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ED5C702A-062D-46B8-867E-5E328E4725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EAD1CE12-89A8-48F0-A0AE-ADF6471C8E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69D0C245-522B-4246-A0E9-BF9B71D65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D7683-F60B-41A6-80A3-47E1625A8E4A}" type="datetimeFigureOut">
              <a:rPr lang="fi-FI" smtClean="0"/>
              <a:t>28.3.2022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672E042B-2352-4A3A-838E-CF08ED6E9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39AE344E-E9A6-4724-8EDD-15ED9B482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ED22-A02D-4DAB-8517-8C2A88EB20B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7516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FA36F12-F39F-41BD-9ED7-D2CA0022B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00EE19D2-F73C-4931-973F-15E07CD62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D7683-F60B-41A6-80A3-47E1625A8E4A}" type="datetimeFigureOut">
              <a:rPr lang="fi-FI" smtClean="0"/>
              <a:t>28.3.2022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BEEF2DD6-A0F4-40CB-9900-38E436296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E4DCA22E-7F52-4972-ACAF-2DDEA3292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ED22-A02D-4DAB-8517-8C2A88EB20B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8988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5166846-F7AB-4356-92B5-72DFB2443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D7683-F60B-41A6-80A3-47E1625A8E4A}" type="datetimeFigureOut">
              <a:rPr lang="fi-FI" smtClean="0"/>
              <a:t>28.3.2022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8BBD78B3-D448-4392-9606-4D6C46947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6C91CB92-D8FB-4E2D-AA2E-C692AB684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ED22-A02D-4DAB-8517-8C2A88EB20B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2115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B61DB3F-0CDD-4075-B7B8-2744A4C98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582B197-F55B-4694-AA16-B802D1C0ED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6D47656D-C70B-4F64-B213-A1D4D3186F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EA76BBD-8FC1-44D2-A7A4-605E6F411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D7683-F60B-41A6-80A3-47E1625A8E4A}" type="datetimeFigureOut">
              <a:rPr lang="fi-FI" smtClean="0"/>
              <a:t>28.3.2022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9F137B5-7992-47CD-B50B-BFDF7C6AF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6F29FF2-D971-4BCE-B8B7-44FD9DB51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ED22-A02D-4DAB-8517-8C2A88EB20B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9190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824874D-8392-4BA8-8064-DEDF5C223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F050D8B5-9481-456A-83C7-4A1148427E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EDDF665-8C82-42C6-9A5F-C160EDCA49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D25A5FC-5323-43B8-9941-CD69220DA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D7683-F60B-41A6-80A3-47E1625A8E4A}" type="datetimeFigureOut">
              <a:rPr lang="fi-FI" smtClean="0"/>
              <a:t>28.3.2022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D29658C-8412-42F4-8A61-D03324F2F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7E318F6-93F5-4EC6-BAD5-A39375A3A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ED22-A02D-4DAB-8517-8C2A88EB20B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7571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8425466C-DB44-4DC4-A9B5-E5D13AFED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B2D96B3-5BF3-4A2D-89B8-23AB820A00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168EDC0-F289-4A37-A539-D0564FF9BC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D7683-F60B-41A6-80A3-47E1625A8E4A}" type="datetimeFigureOut">
              <a:rPr lang="fi-FI" smtClean="0"/>
              <a:t>28.3.2022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B77C14E-1706-4537-A43E-1B290178DF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D6A7747-0039-4790-B889-3B1A3C4033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FED22-A02D-4DAB-8517-8C2A88EB20B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4572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irijuniorit.fi/toimintakasikirja/ongelmatilanteet-ja-rankaisemine/" TargetMode="External"/><Relationship Id="rId2" Type="http://schemas.openxmlformats.org/officeDocument/2006/relationships/hyperlink" Target="https://www.kirijuniorit.fi/toimintakasikirja/joukkueen-toiminta/valmentajasopimus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irijuniorit.fi/seuran-toimintakasikirja/joukkueen-toiminta/toimihenkiloiden-tehtavat/joukkueenjohtaja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irijuniorit.fi/seuran-toimintakasikirja/ottelutapahtumien-jarjestaminen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irijuniorit.fi/seuran-toimintakasikirja/joukkueen-toiminta/vanhempien-kokoukset-ja-tiedotus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esis.fi/kilpailu/lisenssit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C1E0C06-5C55-45F5-98C6-DB71E35FC1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Jojoille 28.3.2022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E75F41C-98B0-4611-9293-BCCBBEC55F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Puheenjohtajan ja jojojen yhteispalaveri</a:t>
            </a:r>
          </a:p>
        </p:txBody>
      </p:sp>
    </p:spTree>
    <p:extLst>
      <p:ext uri="{BB962C8B-B14F-4D97-AF65-F5344CB8AC3E}">
        <p14:creationId xmlns:p14="http://schemas.microsoft.com/office/powerpoint/2010/main" val="39190299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1A8BFC-FEAE-4E52-8D9F-FAB3A8690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Talkoot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029C0FB-23FE-471C-A35F-3BF03ED884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dirty="0"/>
              <a:t>Huolehtii joukkueen osallistumisesta seuran yhteisiin talkoisiin ja joukkueen omien talkoiden organisoinnista </a:t>
            </a:r>
            <a:r>
              <a:rPr lang="fi-FI" u="sng" dirty="0"/>
              <a:t>(halutessaan joukkue voi nimetä talkoovastaavan erikseen</a:t>
            </a:r>
            <a:r>
              <a:rPr lang="fi-FI" dirty="0"/>
              <a:t>)</a:t>
            </a:r>
          </a:p>
          <a:p>
            <a:endParaRPr lang="fi-FI" dirty="0"/>
          </a:p>
          <a:p>
            <a:r>
              <a:rPr lang="fi-FI" dirty="0"/>
              <a:t>Pallohenkilöt </a:t>
            </a:r>
            <a:r>
              <a:rPr lang="fi-FI" dirty="0" err="1"/>
              <a:t>Kirittäret</a:t>
            </a:r>
            <a:r>
              <a:rPr lang="fi-FI" dirty="0"/>
              <a:t>, Nuorten Super (tytöt ja pojat) ja Naisten ja miesten suomari, Lohi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 err="1"/>
              <a:t>Kirittärien</a:t>
            </a:r>
            <a:r>
              <a:rPr lang="fi-FI" dirty="0"/>
              <a:t> kioski – tänä vuonna ehkä entistä vähemmän, entistä vakiintuneempi porukka ja isompi palkkio, mutta käytännön järjestely </a:t>
            </a:r>
            <a:r>
              <a:rPr lang="fi-FI" dirty="0" err="1"/>
              <a:t>Kirittärillä</a:t>
            </a:r>
            <a:r>
              <a:rPr lang="fi-FI" dirty="0"/>
              <a:t> on vielä kesken. Palkkiopohjaisempi kuin ennen 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/>
              <a:t>Varainhankintatalkoot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99595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6E749E2-721B-47BD-8742-92A5206DF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Seurasiirtoja voi tulla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602CE9C-211B-4F00-8305-16C724ACEB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Hoitaa mahdolliset seurojen väliset pelaajasiirtotarpeet  puheenjohtajalle tietoon </a:t>
            </a:r>
          </a:p>
          <a:p>
            <a:endParaRPr lang="fi-FI" dirty="0"/>
          </a:p>
          <a:p>
            <a:pPr marL="0" indent="0">
              <a:buNone/>
            </a:pPr>
            <a:r>
              <a:rPr lang="fi-FI" dirty="0"/>
              <a:t>Esimerkiksi paikkakuntamuutot niitä saattaa aiheuttaa 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Tärkeää hoitaa ennen kesäkuun  alkua kuntoon !!!</a:t>
            </a:r>
          </a:p>
        </p:txBody>
      </p:sp>
    </p:spTree>
    <p:extLst>
      <p:ext uri="{BB962C8B-B14F-4D97-AF65-F5344CB8AC3E}">
        <p14:creationId xmlns:p14="http://schemas.microsoft.com/office/powerpoint/2010/main" val="18588281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891002F-F9DF-4342-B1FD-DA06AA8EE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rättihommat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8F819ED-0FBE-4F45-9605-2738ADEF4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Vastaa joukkueen peliasujen </a:t>
            </a:r>
            <a:r>
              <a:rPr lang="fi-FI" dirty="0" err="1"/>
              <a:t>uusimis</a:t>
            </a:r>
            <a:r>
              <a:rPr lang="fi-FI" dirty="0"/>
              <a:t>/lisätarpeesta</a:t>
            </a: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sz="2000" dirty="0"/>
              <a:t>* uusia hankitaan nyt vain tarpeen mukaan – koska ensi vuonna uusitaan 	kokonaisvaltaisemmin – junnupäälliköille tieto tarpeesta ja junnupäälliköt kartoittaa</a:t>
            </a:r>
            <a:endParaRPr lang="fi-FI" dirty="0"/>
          </a:p>
          <a:p>
            <a:r>
              <a:rPr lang="fi-FI" dirty="0"/>
              <a:t>Kausiasujen hankintaan liittyvistä asioista joukkueen osalta </a:t>
            </a: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sz="2000" dirty="0"/>
              <a:t>* uutta kumppania asuihin hankitaan juuri, mutta sinä aikana </a:t>
            </a:r>
            <a:r>
              <a:rPr lang="fi-FI" sz="2000" dirty="0" err="1"/>
              <a:t>craftin</a:t>
            </a:r>
            <a:r>
              <a:rPr lang="fi-FI" sz="2000" dirty="0"/>
              <a:t> toissakauden pukujen 	kautta sovitukset joukkueittain ja tieto </a:t>
            </a:r>
            <a:r>
              <a:rPr lang="fi-FI" sz="2000" dirty="0" err="1"/>
              <a:t>hankintarpeesta</a:t>
            </a:r>
            <a:r>
              <a:rPr lang="fi-FI" sz="2000" dirty="0"/>
              <a:t> Matille. Kahdelle </a:t>
            </a:r>
            <a:r>
              <a:rPr lang="fi-FI" sz="2000" dirty="0" err="1"/>
              <a:t>valkulle</a:t>
            </a:r>
            <a:r>
              <a:rPr lang="fi-FI" sz="2000" dirty="0"/>
              <a:t> seuran 	piikkiin, useammalle aikuiselle joukkue voi itse hankkia toki. 40 euroa hinta  </a:t>
            </a:r>
          </a:p>
          <a:p>
            <a:pPr marL="0" indent="0">
              <a:buNone/>
            </a:pPr>
            <a:endParaRPr lang="fi-FI" sz="2000" dirty="0"/>
          </a:p>
          <a:p>
            <a:r>
              <a:rPr lang="fi-FI" sz="2000" dirty="0"/>
              <a:t>Muutoin seurakauppa netissämme</a:t>
            </a:r>
          </a:p>
          <a:p>
            <a:pPr marL="0" indent="0">
              <a:buNone/>
            </a:pPr>
            <a:r>
              <a:rPr lang="fi-FI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1566160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7650AE8-7B99-40D2-96C0-046D856B3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Muita asioita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746CABB-7F49-4801-B695-5D6CC96DD1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dirty="0">
                <a:sym typeface="Wingdings" panose="05000000000000000000" pitchFamily="2" charset="2"/>
              </a:rPr>
              <a:t>Varusteyhteistyökumppani Keskimaa</a:t>
            </a:r>
          </a:p>
          <a:p>
            <a:pPr marL="0" indent="0">
              <a:buNone/>
            </a:pPr>
            <a:endParaRPr lang="fi-FI" dirty="0">
              <a:sym typeface="Wingdings" panose="05000000000000000000" pitchFamily="2" charset="2"/>
            </a:endParaRPr>
          </a:p>
          <a:p>
            <a:r>
              <a:rPr lang="fi-FI" dirty="0">
                <a:sym typeface="Wingdings" panose="05000000000000000000" pitchFamily="2" charset="2"/>
              </a:rPr>
              <a:t>Seuralla kolme maksupäätettä, </a:t>
            </a:r>
            <a:r>
              <a:rPr lang="fi-FI" dirty="0" err="1">
                <a:sym typeface="Wingdings" panose="05000000000000000000" pitchFamily="2" charset="2"/>
              </a:rPr>
              <a:t>S-business</a:t>
            </a:r>
            <a:r>
              <a:rPr lang="fi-FI" dirty="0">
                <a:sym typeface="Wingdings" panose="05000000000000000000" pitchFamily="2" charset="2"/>
              </a:rPr>
              <a:t> </a:t>
            </a:r>
            <a:r>
              <a:rPr lang="fi-FI" dirty="0" err="1">
                <a:sym typeface="Wingdings" panose="05000000000000000000" pitchFamily="2" charset="2"/>
              </a:rPr>
              <a:t>card</a:t>
            </a:r>
            <a:r>
              <a:rPr lang="fi-FI" dirty="0">
                <a:sym typeface="Wingdings" panose="05000000000000000000" pitchFamily="2" charset="2"/>
              </a:rPr>
              <a:t> (onko jo jojolla joukkueittain, meillä), </a:t>
            </a:r>
            <a:r>
              <a:rPr lang="fi-FI" dirty="0" err="1">
                <a:sym typeface="Wingdings" panose="05000000000000000000" pitchFamily="2" charset="2"/>
              </a:rPr>
              <a:t>sokoshotellien</a:t>
            </a:r>
            <a:r>
              <a:rPr lang="fi-FI" dirty="0">
                <a:sym typeface="Wingdings" panose="05000000000000000000" pitchFamily="2" charset="2"/>
              </a:rPr>
              <a:t> sporttiklubiin kuulutaan</a:t>
            </a:r>
          </a:p>
          <a:p>
            <a:endParaRPr lang="fi-FI" dirty="0">
              <a:sym typeface="Wingdings" panose="05000000000000000000" pitchFamily="2" charset="2"/>
            </a:endParaRPr>
          </a:p>
          <a:p>
            <a:r>
              <a:rPr lang="fi-FI" dirty="0">
                <a:sym typeface="Wingdings" panose="05000000000000000000" pitchFamily="2" charset="2"/>
              </a:rPr>
              <a:t>Valmentajasopimukset</a:t>
            </a:r>
          </a:p>
          <a:p>
            <a:pPr marL="0" indent="0">
              <a:buNone/>
            </a:pPr>
            <a:r>
              <a:rPr lang="fi-FI" dirty="0">
                <a:sym typeface="Wingdings" panose="05000000000000000000" pitchFamily="2" charset="2"/>
                <a:hlinkClick r:id="rId2"/>
              </a:rPr>
              <a:t>https://www.kirijuniorit.fi/toimintakasikirja/joukkueen-toiminta/valmentajasopimus/</a:t>
            </a:r>
            <a:endParaRPr lang="fi-FI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i-FI" dirty="0">
              <a:sym typeface="Wingdings" panose="05000000000000000000" pitchFamily="2" charset="2"/>
            </a:endParaRPr>
          </a:p>
          <a:p>
            <a:r>
              <a:rPr lang="fi-FI" dirty="0">
                <a:sym typeface="Wingdings" panose="05000000000000000000" pitchFamily="2" charset="2"/>
              </a:rPr>
              <a:t>Haasteelliset tilanteet</a:t>
            </a:r>
          </a:p>
          <a:p>
            <a:pPr marL="0" indent="0">
              <a:buNone/>
            </a:pPr>
            <a:r>
              <a:rPr lang="fi-FI" dirty="0">
                <a:sym typeface="Wingdings" panose="05000000000000000000" pitchFamily="2" charset="2"/>
                <a:hlinkClick r:id="rId3"/>
              </a:rPr>
              <a:t>https://www.kirijuniorit.fi/toimintakasikirja/ongelmatilanteet-ja-rankaisemine/</a:t>
            </a:r>
            <a:endParaRPr lang="fi-FI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i-FI" dirty="0">
              <a:sym typeface="Wingdings" panose="05000000000000000000" pitchFamily="2" charset="2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574268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AC05CCA-E568-4B11-8D7A-3705773DB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Muistakaa mainosmyynti ensin seuralla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02238C3-280B-4ED4-B889-4DCC2371C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Ja on konserneja, joita ei pidä enää lähestyä itse – jolleivat ne lähesty, kun olemme saaneet seuralle jo mainoksen</a:t>
            </a:r>
          </a:p>
          <a:p>
            <a:pPr marL="0" indent="0">
              <a:buNone/>
            </a:pPr>
            <a:r>
              <a:rPr lang="fi-FI" dirty="0"/>
              <a:t>Esimerkiksi KESKIMAA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010476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4EA28E6-1761-4B66-AC74-1F76E0754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yhteistyökumppanitilanne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36BA821-EBC3-4453-B9E0-6348CB5DE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i-FI" sz="3000" b="1" dirty="0" err="1"/>
              <a:t>Inmeco</a:t>
            </a:r>
            <a:r>
              <a:rPr lang="fi-FI" sz="3000" b="1" dirty="0"/>
              <a:t>, </a:t>
            </a:r>
            <a:r>
              <a:rPr lang="fi-FI" sz="3000" b="1" dirty="0" err="1"/>
              <a:t>Jamertec</a:t>
            </a:r>
            <a:r>
              <a:rPr lang="fi-FI" sz="3000" b="1" dirty="0"/>
              <a:t>,</a:t>
            </a:r>
            <a:r>
              <a:rPr lang="fi-FI" sz="3000" dirty="0"/>
              <a:t> </a:t>
            </a:r>
            <a:r>
              <a:rPr lang="fi-FI" sz="3000" b="1" dirty="0"/>
              <a:t>Keskimaa</a:t>
            </a:r>
          </a:p>
          <a:p>
            <a:pPr marL="0" indent="0">
              <a:buNone/>
            </a:pPr>
            <a:r>
              <a:rPr lang="fi-FI" sz="3000" b="1" dirty="0"/>
              <a:t>					</a:t>
            </a:r>
          </a:p>
          <a:p>
            <a:pPr marL="0" indent="0">
              <a:buNone/>
            </a:pPr>
            <a:r>
              <a:rPr lang="fi-FI" sz="3000" b="1" dirty="0"/>
              <a:t>Keskisuomalainen</a:t>
            </a:r>
            <a:r>
              <a:rPr lang="fi-FI" sz="3000" dirty="0"/>
              <a:t>, </a:t>
            </a:r>
            <a:r>
              <a:rPr lang="fi-FI" sz="3000" b="1" dirty="0"/>
              <a:t>Kopiotiimi, </a:t>
            </a:r>
          </a:p>
          <a:p>
            <a:pPr marL="0" indent="0">
              <a:buNone/>
            </a:pPr>
            <a:endParaRPr lang="fi-FI" sz="3000" b="1" dirty="0"/>
          </a:p>
          <a:p>
            <a:pPr marL="0" indent="0">
              <a:buNone/>
            </a:pPr>
            <a:r>
              <a:rPr lang="fi-FI" sz="3000" b="1" dirty="0"/>
              <a:t>Pihalaatta-asennus</a:t>
            </a:r>
          </a:p>
          <a:p>
            <a:pPr marL="0" indent="0">
              <a:buNone/>
            </a:pPr>
            <a:endParaRPr lang="fi-FI" sz="3000" b="1" dirty="0"/>
          </a:p>
          <a:p>
            <a:pPr marL="0" indent="0">
              <a:buNone/>
            </a:pPr>
            <a:r>
              <a:rPr lang="fi-FI" sz="3000" b="1" dirty="0" err="1"/>
              <a:t>Samla</a:t>
            </a:r>
            <a:r>
              <a:rPr lang="fi-FI" sz="3000" b="1" dirty="0"/>
              <a:t>,  </a:t>
            </a:r>
            <a:r>
              <a:rPr lang="fi-FI" sz="3000" b="1" dirty="0" err="1"/>
              <a:t>Timmi</a:t>
            </a:r>
            <a:r>
              <a:rPr lang="fi-FI" sz="3000" b="1" dirty="0"/>
              <a:t>, </a:t>
            </a:r>
            <a:r>
              <a:rPr lang="fi-FI" sz="3000" b="1" dirty="0" err="1"/>
              <a:t>Unique</a:t>
            </a:r>
            <a:r>
              <a:rPr lang="fi-FI" sz="3000" b="1" dirty="0"/>
              <a:t>, </a:t>
            </a:r>
            <a:r>
              <a:rPr lang="fi-FI" sz="3000" b="1" dirty="0" err="1"/>
              <a:t>Varpal</a:t>
            </a:r>
            <a:r>
              <a:rPr lang="fi-FI" sz="3000" b="1" dirty="0"/>
              <a:t>, </a:t>
            </a:r>
            <a:r>
              <a:rPr lang="fi-FI" sz="3000" b="1" dirty="0" err="1"/>
              <a:t>Äänelasi</a:t>
            </a:r>
            <a:endParaRPr lang="fi-FI" sz="3000" b="1" dirty="0"/>
          </a:p>
          <a:p>
            <a:pPr marL="0" indent="0">
              <a:buNone/>
            </a:pPr>
            <a:endParaRPr lang="fi-FI" sz="3000" dirty="0"/>
          </a:p>
          <a:p>
            <a:pPr marL="0" indent="0">
              <a:buNone/>
            </a:pPr>
            <a:r>
              <a:rPr lang="fi-FI" sz="3000" b="1" dirty="0"/>
              <a:t>Alvan stipendiä haetaan seuralle, muista mahdollisista seuran jutuista tiedotetaan</a:t>
            </a:r>
          </a:p>
          <a:p>
            <a:pPr marL="0" indent="0">
              <a:buNone/>
            </a:pPr>
            <a:endParaRPr lang="fi-FI" sz="3000" b="1" dirty="0"/>
          </a:p>
          <a:p>
            <a:pPr marL="0" indent="0">
              <a:buNone/>
            </a:pPr>
            <a:r>
              <a:rPr lang="fi-FI" sz="3000" dirty="0"/>
              <a:t>Myyntiohje ja vapaat kohteet tiedotetaan huhtikuun alussa </a:t>
            </a:r>
          </a:p>
          <a:p>
            <a:pPr marL="0" indent="0">
              <a:buNone/>
            </a:pPr>
            <a:r>
              <a:rPr lang="fi-FI" dirty="0"/>
              <a:t> 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695709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0656E1C-3954-4630-B0D9-28CA6E30C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Junioripäällikköt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C424B59-ACF1-42B4-911C-E86AB29341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Pesisliikkari</a:t>
            </a:r>
            <a:r>
              <a:rPr lang="fi-FI" dirty="0"/>
              <a:t> ja pesiskoulu</a:t>
            </a:r>
          </a:p>
          <a:p>
            <a:r>
              <a:rPr lang="fi-FI" dirty="0"/>
              <a:t>Joukkueiden ja valmennuksen tukeminen</a:t>
            </a:r>
          </a:p>
          <a:p>
            <a:r>
              <a:rPr lang="fi-FI" dirty="0"/>
              <a:t>Seuran kehittäminen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Joukkueiden valmennuksen keskeisiä tukihenkilöitä. Käytännön asioissa (hallinnossa) vaivatkaa minua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Parhaiten saa kiinni </a:t>
            </a:r>
            <a:r>
              <a:rPr lang="fi-FI" dirty="0" err="1"/>
              <a:t>whats</a:t>
            </a:r>
            <a:r>
              <a:rPr lang="fi-FI" dirty="0"/>
              <a:t> </a:t>
            </a:r>
            <a:r>
              <a:rPr lang="fi-FI" dirty="0" err="1"/>
              <a:t>upilla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476235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2755D06-EC2A-4127-BED3-0CF910E64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Muuta esille tulevaa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8B538E9-E583-4937-8151-389989B6A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i-FI" dirty="0"/>
              <a:t>Mitä jojot haluaa kysyä???</a:t>
            </a:r>
          </a:p>
          <a:p>
            <a:endParaRPr lang="fi-FI" dirty="0"/>
          </a:p>
          <a:p>
            <a:r>
              <a:rPr lang="fi-FI" dirty="0"/>
              <a:t>Mistä halutaan uusia linjauksia???</a:t>
            </a:r>
          </a:p>
          <a:p>
            <a:endParaRPr lang="fi-FI" dirty="0"/>
          </a:p>
          <a:p>
            <a:r>
              <a:rPr lang="fi-FI" dirty="0"/>
              <a:t>Kokoonnutaanko vielä ennen kesää?</a:t>
            </a:r>
          </a:p>
          <a:p>
            <a:endParaRPr lang="fi-FI" dirty="0"/>
          </a:p>
          <a:p>
            <a:r>
              <a:rPr lang="fi-FI" dirty="0"/>
              <a:t>Harkkavuorot (määrä ja päivä – selitä TIMMI) – käydään läpi alustava lista</a:t>
            </a:r>
          </a:p>
          <a:p>
            <a:endParaRPr lang="fi-FI" dirty="0"/>
          </a:p>
          <a:p>
            <a:r>
              <a:rPr lang="fi-FI" dirty="0"/>
              <a:t>Tuomarit – Matti ja junnupäälliköt jakaa – varmistakaa aina tulo kuitenkin</a:t>
            </a:r>
          </a:p>
        </p:txBody>
      </p:sp>
    </p:spTree>
    <p:extLst>
      <p:ext uri="{BB962C8B-B14F-4D97-AF65-F5344CB8AC3E}">
        <p14:creationId xmlns:p14="http://schemas.microsoft.com/office/powerpoint/2010/main" val="2939094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0DD988A-6114-44BA-9ECA-74F7C48F1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800" dirty="0"/>
              <a:t>Lähtökohtaisesti seurakäsikirjassa pyritään kuvaamaan seuran ja joukkueen toimintaan liittyvät asiat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B463886-0F4F-464C-A4F9-1ABDDA31B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>
                <a:hlinkClick r:id="rId2"/>
              </a:rPr>
              <a:t>https://www.kirijuniorit.fi/seuran-toimintakasikirja/joukkueen-toiminta/toimihenkiloiden-tehtavat/joukkueenjohtaja/</a:t>
            </a:r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7060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D797F6A-9826-4349-B7F1-134648F4B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Eli seurakäsikirjaan on kirjattu olennainen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4AB43F9-E0A6-4AFF-A0DF-422F3B90D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Joukkueenjohtaja vastaa joukkueen käytännön asioiden hoidosta ja johtaa joukkueen ei pelillistä toimintaa</a:t>
            </a:r>
            <a:r>
              <a:rPr lang="fi-FI" b="1" dirty="0"/>
              <a:t>. </a:t>
            </a:r>
          </a:p>
          <a:p>
            <a:r>
              <a:rPr lang="fi-FI" b="1" dirty="0"/>
              <a:t>Perustellusta syystä joukkue voi valita useamman joukkueenjohtajan ja jakaa tehtäviä, mutta silloin on huolehdittava siitä, että tehtävät ovat selkeästi </a:t>
            </a:r>
            <a:r>
              <a:rPr lang="fi-FI" b="1" dirty="0" err="1"/>
              <a:t>vastuutettuna</a:t>
            </a:r>
            <a:r>
              <a:rPr lang="fi-FI" b="1" dirty="0"/>
              <a:t> ja tulevat hoidetuksi.</a:t>
            </a:r>
          </a:p>
          <a:p>
            <a:r>
              <a:rPr lang="fi-FI" dirty="0"/>
              <a:t>Tärkeää on se, ettei valmentajille kaadu suuresti käytännön asioita – pelireissuille ja peleihin olisi hyvä olla huoltoon aina joku sitoutumassa</a:t>
            </a:r>
          </a:p>
        </p:txBody>
      </p:sp>
    </p:spTree>
    <p:extLst>
      <p:ext uri="{BB962C8B-B14F-4D97-AF65-F5344CB8AC3E}">
        <p14:creationId xmlns:p14="http://schemas.microsoft.com/office/powerpoint/2010/main" val="3315203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C11B4E7-4C01-4C3D-BFBC-854B8DF3F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Käydään hommaa läpi vaiheittain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773F182-9F08-4F32-AD04-76705C45EC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Edustaa joukkuetta hallituksen koolle kutsumissa joukkueenjohtajatapaamisissa sekä huolehtii yhdessä sovituista tehtävistä.</a:t>
            </a:r>
          </a:p>
          <a:p>
            <a:pPr marL="0" indent="0">
              <a:buNone/>
            </a:pPr>
            <a:r>
              <a:rPr lang="fi-FI" dirty="0"/>
              <a:t>	* </a:t>
            </a:r>
            <a:r>
              <a:rPr lang="fi-FI" sz="2000" dirty="0"/>
              <a:t>olettehan kaikki seuran </a:t>
            </a:r>
            <a:r>
              <a:rPr lang="fi-FI" sz="2000" dirty="0" err="1"/>
              <a:t>sposti</a:t>
            </a:r>
            <a:r>
              <a:rPr lang="fi-FI" sz="2000" dirty="0"/>
              <a:t>/</a:t>
            </a:r>
            <a:r>
              <a:rPr lang="fi-FI" sz="2000" b="1" dirty="0" err="1"/>
              <a:t>whatsup</a:t>
            </a:r>
            <a:r>
              <a:rPr lang="fi-FI" sz="2000" dirty="0"/>
              <a:t> listoilla – Matille tieto, jos haluatte (040  	5052198) – ensisijaisesti käytämme WU-listaa, koska sillä tavoittaa parhaiten/</a:t>
            </a:r>
            <a:r>
              <a:rPr lang="fi-FI" sz="2000" dirty="0" err="1"/>
              <a:t>nopeiten</a:t>
            </a:r>
            <a:endParaRPr lang="fi-FI" sz="2000" dirty="0"/>
          </a:p>
          <a:p>
            <a:pPr marL="0" indent="0">
              <a:buNone/>
            </a:pPr>
            <a:endParaRPr lang="fi-FI" sz="2000" dirty="0"/>
          </a:p>
          <a:p>
            <a:r>
              <a:rPr lang="fi-FI" dirty="0"/>
              <a:t>Laatii yhdessä rahastonhoitajan kanssa joukkueen talousarvion ja vastaa sen toteutumisesta kauden aikana</a:t>
            </a:r>
          </a:p>
          <a:p>
            <a:pPr marL="0" indent="0">
              <a:buNone/>
            </a:pPr>
            <a:r>
              <a:rPr lang="fi-FI" dirty="0"/>
              <a:t>	* </a:t>
            </a:r>
            <a:r>
              <a:rPr lang="fi-FI" sz="2000" dirty="0"/>
              <a:t>onhan joukkueen talousarvio kunnossa ja päivitetty sarja-/leirisuunnitelmien mukaiseksi. 	Näissäkin PJ voi tukea tarvittaessa.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48505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CFFAF5D-55AC-40A6-A63B-7FE53C35E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Ottelutapahtumat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948FD18-B28A-49C8-9469-26F5E3BC93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/>
              <a:t>Toimii matkanjohtajana ottelu-, turnaus- ja leirimatkoilla järjestäen tarvittavat </a:t>
            </a:r>
            <a:r>
              <a:rPr lang="fi-FI" dirty="0" err="1"/>
              <a:t>kuljetukset,ruokailut</a:t>
            </a:r>
            <a:r>
              <a:rPr lang="fi-FI" dirty="0"/>
              <a:t> ja majoitukset – </a:t>
            </a:r>
            <a:r>
              <a:rPr lang="fi-FI" u="sng" dirty="0"/>
              <a:t>tai vastaa siitä, että toinen tehtävään soveltuva henkilö on matkanjohtajana</a:t>
            </a:r>
          </a:p>
          <a:p>
            <a:pPr marL="0" indent="0">
              <a:buNone/>
            </a:pPr>
            <a:r>
              <a:rPr lang="fi-FI" dirty="0"/>
              <a:t>	* </a:t>
            </a:r>
            <a:r>
              <a:rPr lang="fi-FI" sz="2000" dirty="0"/>
              <a:t>pikkubussit </a:t>
            </a:r>
            <a:r>
              <a:rPr lang="fi-FI" sz="2000" dirty="0" err="1"/>
              <a:t>scandiarent</a:t>
            </a:r>
            <a:r>
              <a:rPr lang="fi-FI" sz="2000" dirty="0"/>
              <a:t> reilu 100 €/päivä – leirille kannattaa jo tehdä varausta</a:t>
            </a:r>
          </a:p>
          <a:p>
            <a:pPr marL="0" indent="0">
              <a:buNone/>
            </a:pPr>
            <a:r>
              <a:rPr lang="fi-FI" sz="2000" dirty="0"/>
              <a:t>	* Mika Haatanen noin 100 euroa /päivä (vanhempia) – 045 1298700</a:t>
            </a:r>
          </a:p>
          <a:p>
            <a:pPr marL="0" indent="0">
              <a:buNone/>
            </a:pPr>
            <a:r>
              <a:rPr lang="fi-FI" sz="2000" dirty="0"/>
              <a:t>	* 20 hlön bussi kuskilla O&amp;P Liikenne 040 575 2652 ( 450 – 700 meidän matkojen pituudella) </a:t>
            </a:r>
          </a:p>
          <a:p>
            <a:pPr marL="0" indent="0">
              <a:buNone/>
            </a:pPr>
            <a:r>
              <a:rPr lang="fi-FI" sz="2000" dirty="0"/>
              <a:t>	</a:t>
            </a:r>
          </a:p>
          <a:p>
            <a:r>
              <a:rPr lang="fi-FI" dirty="0"/>
              <a:t>Hoitaa kotiotteluiden järjestelyt: kenttävarauksen, tuomarit, toimitsijat, tiedottamisen vierasjoukkueelle ym.</a:t>
            </a:r>
          </a:p>
          <a:p>
            <a:pPr marL="0" indent="0">
              <a:buNone/>
            </a:pPr>
            <a:r>
              <a:rPr lang="fi-FI" dirty="0"/>
              <a:t>	* </a:t>
            </a:r>
            <a:r>
              <a:rPr lang="fi-FI" sz="2000" dirty="0"/>
              <a:t>kenttävaraukset kannattaa tehdä heti kun otteluohjelma selviää</a:t>
            </a:r>
          </a:p>
          <a:p>
            <a:pPr marL="0" indent="0">
              <a:buNone/>
            </a:pPr>
            <a:r>
              <a:rPr lang="fi-FI" sz="2000" dirty="0">
                <a:hlinkClick r:id="rId2"/>
              </a:rPr>
              <a:t>https://www.kirijuniorit.fi/seuran-toimintakasikirja/ottelutapahtumien-jarjestaminen/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4149784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45F47B9-BAF8-4C1F-B02C-41AD5D5D7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yhdyshenkilö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D6795A-A640-4AAD-BD95-A38AF421E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Vastaanottaa uudet pelaajat ja heidän vanhempansa sekä perehdyttää heidät joukkueen ja seuran toimintaan, yhdessä valmennuksen kanssa – </a:t>
            </a:r>
            <a:r>
              <a:rPr lang="fi-FI" u="sng" dirty="0"/>
              <a:t>tässä voi seuran johtoa myös sitouttaa , mutta se ei tiedä joukkueen linjauksista</a:t>
            </a:r>
          </a:p>
          <a:p>
            <a:pPr marL="457200" lvl="1" indent="0">
              <a:buNone/>
            </a:pPr>
            <a:r>
              <a:rPr lang="fi-FI" b="1" dirty="0"/>
              <a:t>Muistakaa opastaa toimintakäsikirjaan saamaan tietoa</a:t>
            </a:r>
          </a:p>
          <a:p>
            <a:pPr marL="457200" lvl="1" indent="0">
              <a:buNone/>
            </a:pPr>
            <a:endParaRPr lang="fi-FI" dirty="0"/>
          </a:p>
          <a:p>
            <a:r>
              <a:rPr lang="fi-FI" dirty="0"/>
              <a:t> Toimii yhdyshenkilönä pelaajien, valmentajien, vanhempien ja seurajohdon välillä</a:t>
            </a:r>
          </a:p>
          <a:p>
            <a:pPr marL="0" indent="0">
              <a:buNone/>
            </a:pPr>
            <a:r>
              <a:rPr lang="fi-FI" dirty="0"/>
              <a:t>	* </a:t>
            </a:r>
            <a:r>
              <a:rPr lang="fi-FI" sz="2400" dirty="0"/>
              <a:t>keskeinen rooli jojolle on tämä</a:t>
            </a:r>
          </a:p>
          <a:p>
            <a:pPr marL="0" indent="0">
              <a:buNone/>
            </a:pPr>
            <a:r>
              <a:rPr lang="fi-FI" sz="2400" dirty="0">
                <a:hlinkClick r:id="rId2"/>
              </a:rPr>
              <a:t>https://www.kirijuniorit.fi/seuran-toimintakasikirja/joukkueen-toiminta/vanhempien-kokoukset-ja-tiedotus/</a:t>
            </a:r>
            <a:endParaRPr lang="fi-FI" sz="2400" dirty="0"/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85521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CBB5A7-5C49-4211-BC8F-FBA2B9EF6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tiedotus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B5063A9-F1BC-4394-A0A2-400376D89F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Vastaa joukkueen sisäisestä tiedottamisesta ja nettisivujen päivittämisestä </a:t>
            </a:r>
            <a:r>
              <a:rPr lang="fi-FI" u="sng" dirty="0"/>
              <a:t>(halutessaan vanhempien palaveri voi valita viestintään erikseen henkilön)</a:t>
            </a:r>
          </a:p>
          <a:p>
            <a:endParaRPr lang="fi-FI" u="sng" dirty="0"/>
          </a:p>
          <a:p>
            <a:pPr marL="0" indent="0">
              <a:buNone/>
            </a:pPr>
            <a:r>
              <a:rPr lang="fi-FI" b="1" dirty="0"/>
              <a:t>Hyvin tärkeää olisi, että joukkueen tiedot seuran sivuilla on kunnossa ja toiminnasta tehtäisiin päivityksiä someen</a:t>
            </a:r>
          </a:p>
          <a:p>
            <a:pPr marL="0" indent="0">
              <a:buNone/>
            </a:pPr>
            <a:endParaRPr lang="fi-FI" b="1" dirty="0"/>
          </a:p>
          <a:p>
            <a:pPr marL="0" indent="0">
              <a:buNone/>
            </a:pPr>
            <a:r>
              <a:rPr lang="fi-FI" b="1" dirty="0"/>
              <a:t>Mutta tähän olisi hyvä saada ryhtymään joku muu joukkueesta, jotta kaikki ei kaadu jojolle – jollei ole jojon omaa kiinnostuksen kohdetta</a:t>
            </a:r>
          </a:p>
        </p:txBody>
      </p:sp>
    </p:spTree>
    <p:extLst>
      <p:ext uri="{BB962C8B-B14F-4D97-AF65-F5344CB8AC3E}">
        <p14:creationId xmlns:p14="http://schemas.microsoft.com/office/powerpoint/2010/main" val="2595906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EAE8655-6375-4814-8F09-D69AED932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Lisenssit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81B3BBF-0C37-4E0D-83BE-B269F5880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/>
              <a:t>Vastaa, että kaikilla joukkueen pelaajilla on pelaajalisenssi ja tarvittava vakuutus – mutta lisenssejä tarkastamaan taidatte tarvita minut tai junnupäällikön</a:t>
            </a:r>
          </a:p>
          <a:p>
            <a:r>
              <a:rPr lang="fi-FI" dirty="0"/>
              <a:t>Huhtikuussa alkaa uusi lisenssikausi</a:t>
            </a:r>
          </a:p>
          <a:p>
            <a:pPr marL="0" indent="0">
              <a:buNone/>
            </a:pPr>
            <a:r>
              <a:rPr lang="fi-FI" dirty="0">
                <a:hlinkClick r:id="rId2"/>
              </a:rPr>
              <a:t>https://www.pesis.fi/kilpailu/lisenssit/</a:t>
            </a:r>
            <a:endParaRPr lang="fi-FI" dirty="0"/>
          </a:p>
          <a:p>
            <a:pPr marL="0" indent="0">
              <a:buNone/>
            </a:pPr>
            <a:endParaRPr lang="fi-FI" dirty="0"/>
          </a:p>
          <a:p>
            <a:pPr algn="l" fontAlgn="base"/>
            <a:r>
              <a:rPr lang="fi-FI" sz="2200" b="1" i="0" dirty="0">
                <a:solidFill>
                  <a:srgbClr val="666666"/>
                </a:solidFill>
                <a:effectLst/>
                <a:latin typeface="Open Sans" panose="020B0606030504020204" pitchFamily="34" charset="0"/>
              </a:rPr>
              <a:t>Lasten ja nuorten (2002 ja myöhemmin syntyneet) lisenssivaihtoehto valitaan vain iän perusteella.</a:t>
            </a:r>
            <a:r>
              <a:rPr lang="fi-FI" sz="2200" b="0" i="0" dirty="0">
                <a:solidFill>
                  <a:srgbClr val="666666"/>
                </a:solidFill>
                <a:effectLst/>
                <a:latin typeface="Open Sans" panose="020B0606030504020204" pitchFamily="34" charset="0"/>
              </a:rPr>
              <a:t> Juniorilisenssi on tarkoitettu 2010 ja myöhemmin syntyneille ja nuorisolisenssi 2003-2009 syntyneille pelaajille. Lisenssin verkko-osto näyttää ne lisenssit, jotka ovat kyseiselle henkilölle iän puolesta mahdollisia.</a:t>
            </a:r>
          </a:p>
          <a:p>
            <a:pPr algn="l" fontAlgn="base"/>
            <a:r>
              <a:rPr lang="fi-FI" sz="2200" b="0" i="0" dirty="0" err="1">
                <a:solidFill>
                  <a:srgbClr val="666666"/>
                </a:solidFill>
                <a:effectLst/>
                <a:latin typeface="Open Sans" panose="020B0606030504020204" pitchFamily="34" charset="0"/>
              </a:rPr>
              <a:t>Huom</a:t>
            </a:r>
            <a:r>
              <a:rPr lang="fi-FI" sz="2200" b="0" i="0" dirty="0">
                <a:solidFill>
                  <a:srgbClr val="666666"/>
                </a:solidFill>
                <a:effectLst/>
                <a:latin typeface="Open Sans" panose="020B0606030504020204" pitchFamily="34" charset="0"/>
              </a:rPr>
              <a:t>! Ensikertalaisille on tarjolla Tulokaslisenssi, joka on tarkoitettu vuonna 2010 ja myöhemmin syntyneille pelaajille, joilla ei ole aikaisemmin ollut kilpailulisenssiä.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48598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91ECFA6-88AD-4405-8B46-A2D94A6CF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Yli-ikäisyysluvat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30D4ADC-309A-4904-8B43-0886E19EB3C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199" y="1552677"/>
            <a:ext cx="10571923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YLI-IKÄISYYSLUVAT 2022</a:t>
            </a:r>
            <a:endParaRPr kumimoji="0" lang="fi-FI" altLang="fi-FI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kumimoji="0" lang="fi-FI" altLang="fi-FI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Yli-ikäisyyslupaa koko kauden ajaksi haetaan pelaajalle, jonka on tarkoitus pelata nuoremman ikäluokan pelejä säännöllisesti kauden aikana. </a:t>
            </a:r>
            <a:endParaRPr kumimoji="0" lang="fi-FI" altLang="fi-FI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kumimoji="0" lang="fi-FI" altLang="fi-FI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Nämä hoitaa junnupäälliköt ja valmennus pääsääntöisesti nykyisin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kumimoji="0" lang="fi-FI" altLang="fi-FI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Valtakunnalliseen leiritoimintaan liittyvät yli-ikäisyysluvat voi tulla sitten loppukeväästä vielä vastaan.</a:t>
            </a:r>
            <a:endParaRPr kumimoji="0" lang="fi-FI" altLang="fi-FI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050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1944</TotalTime>
  <Words>916</Words>
  <Application>Microsoft Office PowerPoint</Application>
  <PresentationFormat>Laajakuva</PresentationFormat>
  <Paragraphs>118</Paragraphs>
  <Slides>17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Open Sans</vt:lpstr>
      <vt:lpstr>Office-teema</vt:lpstr>
      <vt:lpstr>Jojoille 28.3.2022</vt:lpstr>
      <vt:lpstr>Lähtökohtaisesti seurakäsikirjassa pyritään kuvaamaan seuran ja joukkueen toimintaan liittyvät asiat</vt:lpstr>
      <vt:lpstr>Eli seurakäsikirjaan on kirjattu olennainen</vt:lpstr>
      <vt:lpstr>Käydään hommaa läpi vaiheittain</vt:lpstr>
      <vt:lpstr>Ottelutapahtumat</vt:lpstr>
      <vt:lpstr>yhdyshenkilö</vt:lpstr>
      <vt:lpstr>tiedotus</vt:lpstr>
      <vt:lpstr>Lisenssit</vt:lpstr>
      <vt:lpstr>Yli-ikäisyysluvat</vt:lpstr>
      <vt:lpstr>Talkoot</vt:lpstr>
      <vt:lpstr>Seurasiirtoja voi tulla</vt:lpstr>
      <vt:lpstr>rättihommat</vt:lpstr>
      <vt:lpstr>Muita asioita</vt:lpstr>
      <vt:lpstr>Muistakaa mainosmyynti ensin seuralla</vt:lpstr>
      <vt:lpstr>yhteistyökumppanitilanne</vt:lpstr>
      <vt:lpstr>Junioripäällikköt</vt:lpstr>
      <vt:lpstr>Muuta esille tulevaa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Jojoille 16.2.</dc:title>
  <dc:creator>Matti  Mäkinen</dc:creator>
  <cp:lastModifiedBy>Mäkinen, Matti</cp:lastModifiedBy>
  <cp:revision>19</cp:revision>
  <dcterms:created xsi:type="dcterms:W3CDTF">2020-02-15T06:56:18Z</dcterms:created>
  <dcterms:modified xsi:type="dcterms:W3CDTF">2022-03-28T14:57:17Z</dcterms:modified>
</cp:coreProperties>
</file>