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0" r:id="rId2"/>
    <p:sldId id="307" r:id="rId3"/>
    <p:sldId id="308" r:id="rId4"/>
    <p:sldId id="319" r:id="rId5"/>
    <p:sldId id="339" r:id="rId6"/>
    <p:sldId id="311" r:id="rId7"/>
    <p:sldId id="305" r:id="rId8"/>
    <p:sldId id="306" r:id="rId9"/>
    <p:sldId id="313" r:id="rId10"/>
    <p:sldId id="336" r:id="rId11"/>
    <p:sldId id="314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242566"/>
            <a:ext cx="2743200" cy="365125"/>
          </a:xfrm>
        </p:spPr>
        <p:txBody>
          <a:bodyPr/>
          <a:lstStyle/>
          <a:p>
            <a:fld id="{9D4D0D24-067D-1245-AB46-025B072839F5}" type="datetime1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42567"/>
            <a:ext cx="4114800" cy="365125"/>
          </a:xfrm>
        </p:spPr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29822"/>
            <a:ext cx="2743200" cy="365125"/>
          </a:xfrm>
        </p:spPr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9074"/>
            <a:ext cx="12192000" cy="863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07690"/>
            <a:ext cx="121920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0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41BA-9349-0948-A50D-3E8F73862945}" type="datetime1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838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1608-F77E-104C-8326-8FBD9B1DAFA7}" type="datetime1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116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914400" y="836714"/>
            <a:ext cx="10363200" cy="11430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t">
            <a:normAutofit/>
          </a:bodyPr>
          <a:lstStyle/>
          <a:p>
            <a:r>
              <a:rPr lang="fi-FI"/>
              <a:t>Muokkaa perustyyl. napsautt.</a:t>
            </a:r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1487490" y="2084852"/>
            <a:ext cx="10363201" cy="41148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spcBef>
                <a:spcPts val="300"/>
              </a:spcBef>
              <a:defRPr sz="1600">
                <a:latin typeface="Brandon Grotesque Regular"/>
                <a:ea typeface="Brandon Grotesque Regular"/>
                <a:cs typeface="Brandon Grotesque Regular"/>
                <a:sym typeface="Brandon Grotesque Regular"/>
              </a:defRPr>
            </a:lvl1pPr>
            <a:lvl2pPr marL="742931" indent="-285743">
              <a:spcBef>
                <a:spcPts val="300"/>
              </a:spcBef>
              <a:defRPr sz="1600">
                <a:latin typeface="Brandon Grotesque Regular"/>
                <a:ea typeface="Brandon Grotesque Regular"/>
                <a:cs typeface="Brandon Grotesque Regular"/>
                <a:sym typeface="Brandon Grotesque Regular"/>
              </a:defRPr>
            </a:lvl2pPr>
            <a:lvl3pPr marL="1142972" indent="-228594">
              <a:spcBef>
                <a:spcPts val="300"/>
              </a:spcBef>
              <a:defRPr sz="1600">
                <a:latin typeface="Brandon Grotesque Regular"/>
                <a:ea typeface="Brandon Grotesque Regular"/>
                <a:cs typeface="Brandon Grotesque Regular"/>
                <a:sym typeface="Brandon Grotesque Regular"/>
              </a:defRPr>
            </a:lvl3pPr>
            <a:lvl4pPr marL="1600160" indent="-228594">
              <a:spcBef>
                <a:spcPts val="300"/>
              </a:spcBef>
              <a:defRPr sz="1600">
                <a:latin typeface="Brandon Grotesque Regular"/>
                <a:ea typeface="Brandon Grotesque Regular"/>
                <a:cs typeface="Brandon Grotesque Regular"/>
                <a:sym typeface="Brandon Grotesque Regular"/>
              </a:defRPr>
            </a:lvl4pPr>
            <a:lvl5pPr marL="2057348" indent="-228594">
              <a:spcBef>
                <a:spcPts val="300"/>
              </a:spcBef>
              <a:defRPr sz="1600">
                <a:latin typeface="Brandon Grotesque Regular"/>
                <a:ea typeface="Brandon Grotesque Regular"/>
                <a:cs typeface="Brandon Grotesque Regular"/>
                <a:sym typeface="Brandon Grotesque Regular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5261580"/>
      </p:ext>
    </p:extLst>
  </p:cSld>
  <p:clrMapOvr>
    <a:masterClrMapping/>
  </p:clrMapOvr>
  <p:transition spd="med"/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9074"/>
            <a:ext cx="12192000" cy="863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07690"/>
            <a:ext cx="121920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50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A2B-091D-214B-8C62-7AB093C5E334}" type="datetime1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635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785-FDA6-5B45-96D6-1737343FB2A5}" type="datetime1">
              <a:rPr lang="fi-FI" smtClean="0"/>
              <a:t>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7048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81A-61E5-6149-BA5F-A3E47A5AF0EC}" type="datetime1">
              <a:rPr lang="fi-FI" smtClean="0"/>
              <a:t>7.1.2020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184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4C3-4BCB-684B-832B-26379514BAB3}" type="datetime1">
              <a:rPr lang="fi-FI" smtClean="0"/>
              <a:t>7.1.2020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993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F31E-2E78-8B4C-9BB4-BDEB47466B90}" type="datetime1">
              <a:rPr lang="fi-FI" smtClean="0"/>
              <a:t>7.1.2020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927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7981-3976-A84C-85F8-D69CFA952564}" type="datetime1">
              <a:rPr lang="fi-FI" smtClean="0"/>
              <a:t>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031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C6A-11F5-514A-BF8A-2FA03D1575C4}" type="datetime1">
              <a:rPr lang="fi-FI" smtClean="0"/>
              <a:t>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181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C4C0-8ED1-F747-A7AB-31174235336F}" type="datetime1">
              <a:rPr lang="fi-FI" smtClean="0"/>
              <a:t>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pesis.fi • twitter.com/pesapallo • facebook.com/pesapallo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0601-95B5-8345-B5FE-3469E22735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10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esisvalmennus.fi/" TargetMode="External"/><Relationship Id="rId2" Type="http://schemas.openxmlformats.org/officeDocument/2006/relationships/hyperlink" Target="http://105onnistumista.net/harjoitteet.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sis.fi/koulutus/materiaalipankki/lajinkehittamistyot/" TargetMode="External"/><Relationship Id="rId4" Type="http://schemas.openxmlformats.org/officeDocument/2006/relationships/hyperlink" Target="https://ppv.kuvat.fi/kuva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://pesis-fi-bin.directo.fi/@Bin/0aa9e5fd24c6f82002f665e357917b0c/1511439624/application/pdf/15183259/SUUNTANA%20SUPERPESIS%20koko%20versio.pdf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E736C3-8D63-43FD-BCA6-CA1167FC57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>
                <a:solidFill>
                  <a:srgbClr val="7030A0"/>
                </a:solidFill>
              </a:rPr>
              <a:t>Harjoittelun ja harjoituksen suunnittelu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0A283F7-3D48-4A63-9C58-91A0ABC1E7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62636CA-8CE3-4997-A943-21EC1F941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0D24-067D-1245-AB46-025B072839F5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CF0EFA7-1746-4CF1-845C-CFA26870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DD6266D-403D-4BEF-A868-4B56EBA7B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4353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544641-748F-4C40-8FD4-44A8C0384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7030A0"/>
                </a:solidFill>
              </a:rPr>
              <a:t>Palautteen antaminen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400076-7E54-42EF-8C5F-493F17533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460407"/>
            <a:ext cx="7886700" cy="471655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/>
              <a:t>Korjaa vasta useamman suorituksen jälkeen.</a:t>
            </a:r>
          </a:p>
          <a:p>
            <a:pPr>
              <a:spcBef>
                <a:spcPts val="700"/>
              </a:spcBef>
            </a:pPr>
            <a:r>
              <a:rPr lang="fi-FI"/>
              <a:t>Kiinnitä huomio toistoharjoittelussa suorituksen ydinkohtiin ja tehtäväharjoittelussa onnistumisiin ja sen saavuttamisen ohjaamiseen</a:t>
            </a:r>
          </a:p>
          <a:p>
            <a:pPr>
              <a:spcBef>
                <a:spcPts val="700"/>
              </a:spcBef>
            </a:pPr>
            <a:r>
              <a:rPr lang="fi-FI"/>
              <a:t>Anna ohjeet lyhyesti ja selkeästi - anna paljon positiivista palautetta.</a:t>
            </a:r>
          </a:p>
          <a:p>
            <a:pPr>
              <a:spcBef>
                <a:spcPts val="700"/>
              </a:spcBef>
            </a:pPr>
            <a:r>
              <a:rPr lang="fi-FI"/>
              <a:t>Anna palautetta oikeaan aikaan ja oikeassa järjestyksessä - palautteesta pitää syttyä motivoituminen, herättää ymmärtäminen ja jäädä innostuminen</a:t>
            </a:r>
          </a:p>
          <a:p>
            <a:pPr>
              <a:spcBef>
                <a:spcPts val="700"/>
              </a:spcBef>
            </a:pPr>
            <a:r>
              <a:rPr lang="fi-FI"/>
              <a:t>Anna palautetta useilla eri tavoilla ja eri aisteille - Kuulo / Näkö / Tunto</a:t>
            </a:r>
          </a:p>
          <a:p>
            <a:pPr>
              <a:spcBef>
                <a:spcPts val="700"/>
              </a:spcBef>
            </a:pPr>
            <a:r>
              <a:rPr lang="fi-FI"/>
              <a:t>Ohjaa oikeaan – älä kritisoi väärästä, tarvitseeko palautteessa käyttää negatiivista sanaa</a:t>
            </a:r>
          </a:p>
          <a:p>
            <a:pPr>
              <a:spcBef>
                <a:spcPts val="700"/>
              </a:spcBef>
            </a:pPr>
            <a:r>
              <a:rPr lang="fi-FI"/>
              <a:t>Ole rehellinen – Vaadi itsensä haastamista – Vastuuta kehittymään</a:t>
            </a:r>
          </a:p>
          <a:p>
            <a:pPr>
              <a:spcBef>
                <a:spcPts val="700"/>
              </a:spcBef>
            </a:pPr>
            <a:r>
              <a:rPr lang="fi-FI"/>
              <a:t>Anna palautetta asenteesta, keskittymisestä ja yrittämisestä - yksi lause voi muuttaa urheilijan tulevaisuuden</a:t>
            </a:r>
          </a:p>
          <a:p>
            <a:pPr>
              <a:spcBef>
                <a:spcPts val="700"/>
              </a:spcBef>
            </a:pP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708D87-A658-47E2-88E4-237C9666B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EA246-7143-4F36-A194-DE927D333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95631D5-6334-43A6-BEDD-07ACB87E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69186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F9CDEE-EE9F-43FC-B32C-11A7FB9D9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7030A0"/>
                </a:solidFill>
              </a:rPr>
              <a:t>Valmentajan apuvälineet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035BDD-3C36-4221-9C54-CC3D5F290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altLang="fi-FI" sz="2400">
                <a:hlinkClick r:id="rId2"/>
              </a:rPr>
              <a:t>105 harjoitetta</a:t>
            </a:r>
            <a:endParaRPr lang="fi-FI"/>
          </a:p>
          <a:p>
            <a:endParaRPr lang="fi-FI" altLang="fi-FI" sz="2400"/>
          </a:p>
          <a:p>
            <a:r>
              <a:rPr lang="fi-FI" altLang="fi-FI" sz="2400">
                <a:hlinkClick r:id="rId3"/>
              </a:rPr>
              <a:t>Pesisvalmennus.fi</a:t>
            </a:r>
            <a:r>
              <a:rPr lang="fi-FI" altLang="fi-FI" sz="2400"/>
              <a:t> </a:t>
            </a:r>
          </a:p>
          <a:p>
            <a:pPr>
              <a:spcBef>
                <a:spcPts val="700"/>
              </a:spcBef>
            </a:pPr>
            <a:endParaRPr lang="fi-FI" altLang="fi-FI" sz="2400"/>
          </a:p>
          <a:p>
            <a:pPr>
              <a:spcBef>
                <a:spcPts val="700"/>
              </a:spcBef>
            </a:pPr>
            <a:r>
              <a:rPr lang="fi-FI" altLang="fi-FI" sz="2400">
                <a:hlinkClick r:id="rId4"/>
              </a:rPr>
              <a:t>Pesäpallovalmentajat</a:t>
            </a:r>
            <a:r>
              <a:rPr lang="fi-FI" altLang="fi-FI" sz="2400"/>
              <a:t> - tietopankki</a:t>
            </a:r>
          </a:p>
          <a:p>
            <a:pPr>
              <a:spcBef>
                <a:spcPts val="700"/>
              </a:spcBef>
            </a:pPr>
            <a:endParaRPr lang="fi-FI" altLang="fi-FI" sz="2400"/>
          </a:p>
          <a:p>
            <a:pPr>
              <a:spcBef>
                <a:spcPts val="700"/>
              </a:spcBef>
            </a:pPr>
            <a:r>
              <a:rPr lang="fi-FI" altLang="fi-FI" sz="2400">
                <a:hlinkClick r:id="rId5"/>
              </a:rPr>
              <a:t>Lajinkehittämistyöt</a:t>
            </a:r>
          </a:p>
          <a:p>
            <a:pPr marL="0" indent="0">
              <a:buNone/>
            </a:pPr>
            <a:endParaRPr lang="fi-FI" altLang="fi-FI" sz="2400"/>
          </a:p>
          <a:p>
            <a:pPr marL="0" indent="0">
              <a:buNone/>
            </a:pP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8370CB-A180-4267-8C8D-C2A20173F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1B587C-4868-47B8-B6E5-5278A9CA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490A33-4A2B-41D4-8707-335224B3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11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2396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0F5618-837C-4F2B-A709-3633F32EE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7030A0"/>
                </a:solidFill>
              </a:rPr>
              <a:t>Vuosi-/kausisuunnitelman laadinta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E25D82-E4C2-418B-9B21-D1F0ACC0E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i-FI" sz="2400"/>
              <a:t>Arvioi joukkueen ja pelaajien taso: vahvuudet ja heikkoudet</a:t>
            </a:r>
          </a:p>
          <a:p>
            <a:pPr marL="342900" indent="-342900"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i-FI" sz="2400"/>
              <a:t>Aseta tavoitteet tason parantamiseksi</a:t>
            </a:r>
          </a:p>
          <a:p>
            <a:pPr marL="342900" indent="-342900"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i-FI" sz="2400"/>
              <a:t>Valitse teemat 5-6 kpl</a:t>
            </a:r>
          </a:p>
          <a:p>
            <a:pPr marL="342900" indent="-342900"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i-FI" sz="2400"/>
              <a:t>Etsi teemoihin alakohdat</a:t>
            </a:r>
          </a:p>
          <a:p>
            <a:pPr marL="342900" indent="-342900"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i-FI" sz="2400"/>
              <a:t>Laske resurssit: Aika, tila </a:t>
            </a:r>
            <a:r>
              <a:rPr lang="fi-FI" sz="2400">
                <a:sym typeface="Wingdings" pitchFamily="2" charset="2"/>
              </a:rPr>
              <a:t> harjoituskertojen määrä</a:t>
            </a:r>
            <a:endParaRPr lang="fi-FI" sz="2400"/>
          </a:p>
          <a:p>
            <a:pPr marL="342900" indent="-342900"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i-FI" sz="2400"/>
              <a:t>Jaa teemoihin käytettävä aika</a:t>
            </a:r>
          </a:p>
          <a:p>
            <a:pPr marL="342900" indent="-342900"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i-FI" sz="2400"/>
              <a:t>Jaksot teemat</a:t>
            </a:r>
          </a:p>
          <a:p>
            <a:pPr marL="385763" indent="-385763">
              <a:buClr>
                <a:schemeClr val="accent3"/>
              </a:buClr>
              <a:buNone/>
              <a:defRPr/>
            </a:pPr>
            <a:r>
              <a:rPr lang="fi-FI" sz="2400"/>
              <a:t>	- 1/3 teema, 1/3 muu pesistreeni ja 1/3 muu harjoittelu</a:t>
            </a:r>
          </a:p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FFC8CEB-1CC1-43A0-AF73-3A5165D7A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E90A46-A7EF-4628-ADC2-171587DA8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FEF9A9-5B2B-4B62-92EA-EA0B5C12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2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194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2C558F-3C38-4B95-8124-E6BA3077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Lasten harjoittelun rytmitys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C910B6F-F1A1-4208-91ED-21A04CC7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5C11290-627F-412B-8A06-D57740EC2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4663C61-D815-403D-9077-E633CEB5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3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8B788939-CF10-400F-B4B9-B73E4B23E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614605"/>
            <a:ext cx="4491990" cy="4351338"/>
          </a:xfrm>
        </p:spPr>
        <p:txBody>
          <a:bodyPr/>
          <a:lstStyle/>
          <a:p>
            <a:pPr eaLnBrk="1" hangingPunct="1"/>
            <a:r>
              <a:rPr lang="fi-FI" altLang="fi-FI" sz="2400" b="1"/>
              <a:t>1/3 Teeman harjoittelua</a:t>
            </a:r>
          </a:p>
          <a:p>
            <a:pPr lvl="1" eaLnBrk="1" hangingPunct="1"/>
            <a:r>
              <a:rPr lang="fi-FI" altLang="fi-FI" sz="2400"/>
              <a:t>Esim. heitto: -nopeus, -tarkkuus, -voima, taitto- </a:t>
            </a:r>
            <a:r>
              <a:rPr lang="fi-FI" altLang="fi-FI" sz="2400" err="1"/>
              <a:t>jne</a:t>
            </a:r>
            <a:r>
              <a:rPr lang="fi-FI" altLang="fi-FI" sz="2400"/>
              <a:t>…</a:t>
            </a:r>
          </a:p>
          <a:p>
            <a:pPr eaLnBrk="1" hangingPunct="1"/>
            <a:endParaRPr lang="fi-FI" altLang="fi-FI" sz="2400" b="1"/>
          </a:p>
          <a:p>
            <a:pPr eaLnBrk="1" hangingPunct="1"/>
            <a:r>
              <a:rPr lang="fi-FI" altLang="fi-FI" sz="2400" b="1"/>
              <a:t>1/3 Muuta pesäpalloharjoittelua</a:t>
            </a:r>
          </a:p>
          <a:p>
            <a:pPr lvl="1" eaLnBrk="1" hangingPunct="1"/>
            <a:r>
              <a:rPr lang="fi-FI" altLang="fi-FI" sz="2400"/>
              <a:t>Esim. kärkkymistä, peruslyöntiä, näpyjä…</a:t>
            </a:r>
          </a:p>
          <a:p>
            <a:pPr eaLnBrk="1" hangingPunct="1"/>
            <a:endParaRPr lang="fi-FI" altLang="fi-FI" sz="2400" b="1"/>
          </a:p>
          <a:p>
            <a:pPr eaLnBrk="1" hangingPunct="1"/>
            <a:r>
              <a:rPr lang="fi-FI" altLang="fi-FI" sz="2400" b="1"/>
              <a:t>1/3 Monipuolisuutta</a:t>
            </a:r>
          </a:p>
          <a:p>
            <a:pPr lvl="1" eaLnBrk="1" hangingPunct="1"/>
            <a:r>
              <a:rPr lang="fi-FI" altLang="fi-FI" sz="2400"/>
              <a:t>Esim. pelejä ja leikkejä, ketteryyttä, hippoja…</a:t>
            </a:r>
          </a:p>
          <a:p>
            <a:pPr eaLnBrk="1" hangingPunct="1"/>
            <a:endParaRPr lang="fi-FI" altLang="fi-FI"/>
          </a:p>
        </p:txBody>
      </p:sp>
      <p:graphicFrame>
        <p:nvGraphicFramePr>
          <p:cNvPr id="8" name="Kaavio 4">
            <a:extLst>
              <a:ext uri="{FF2B5EF4-FFF2-40B4-BE49-F238E27FC236}">
                <a16:creationId xmlns:a16="http://schemas.microsoft.com/office/drawing/2014/main" id="{DE0492F5-E751-4367-94C2-668EEFDA7097}"/>
              </a:ext>
            </a:extLst>
          </p:cNvPr>
          <p:cNvGraphicFramePr>
            <a:graphicFrameLocks/>
          </p:cNvGraphicFramePr>
          <p:nvPr/>
        </p:nvGraphicFramePr>
        <p:xfrm>
          <a:off x="7193889" y="1499587"/>
          <a:ext cx="3197762" cy="2284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2737341" imgH="1853345" progId="Excel.Chart.8">
                  <p:embed/>
                </p:oleObj>
              </mc:Choice>
              <mc:Fallback>
                <p:oleObj r:id="rId3" imgW="2737341" imgH="1853345" progId="Excel.Chart.8">
                  <p:embed/>
                  <p:pic>
                    <p:nvPicPr>
                      <p:cNvPr id="8" name="Kaavio 4">
                        <a:extLst>
                          <a:ext uri="{FF2B5EF4-FFF2-40B4-BE49-F238E27FC236}">
                            <a16:creationId xmlns:a16="http://schemas.microsoft.com/office/drawing/2014/main" id="{DE0492F5-E751-4367-94C2-668EEFDA709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3889" y="1499587"/>
                        <a:ext cx="3197762" cy="2284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7AB8092C-D984-46D3-BD42-2146A7AB46CA}"/>
              </a:ext>
            </a:extLst>
          </p:cNvPr>
          <p:cNvSpPr txBox="1"/>
          <p:nvPr/>
        </p:nvSpPr>
        <p:spPr>
          <a:xfrm>
            <a:off x="6791326" y="3981450"/>
            <a:ext cx="3595377" cy="218521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>
                <a:solidFill>
                  <a:prstClr val="black"/>
                </a:solidFill>
                <a:latin typeface="Calibri" panose="020F0502020204030204"/>
              </a:rPr>
              <a:t>Mitä teemat voivat olla – tutustu </a:t>
            </a:r>
            <a:r>
              <a:rPr lang="fi-FI">
                <a:solidFill>
                  <a:prstClr val="black"/>
                </a:solidFill>
                <a:latin typeface="Calibri" panose="020F0502020204030204"/>
                <a:hlinkClick r:id="rId5"/>
              </a:rPr>
              <a:t>Suuntana Superpesis - pelaajapolkuun</a:t>
            </a:r>
            <a:endParaRPr lang="fi-FI">
              <a:solidFill>
                <a:prstClr val="black"/>
              </a:solidFill>
              <a:latin typeface="Calibri" panose="020F0502020204030204"/>
            </a:endParaRPr>
          </a:p>
          <a:p>
            <a:pPr algn="ctr"/>
            <a:r>
              <a:rPr lang="fi-FI" sz="1600">
                <a:solidFill>
                  <a:prstClr val="black"/>
                </a:solidFill>
                <a:latin typeface="Calibri" panose="020F0502020204030204"/>
              </a:rPr>
              <a:t>Yksilön luonne ja kunnianhimo</a:t>
            </a:r>
          </a:p>
          <a:p>
            <a:pPr algn="ctr"/>
            <a:r>
              <a:rPr lang="fi-FI" sz="1600">
                <a:solidFill>
                  <a:prstClr val="black"/>
                </a:solidFill>
                <a:latin typeface="Calibri" panose="020F0502020204030204"/>
              </a:rPr>
              <a:t>Lajitaidot</a:t>
            </a:r>
          </a:p>
          <a:p>
            <a:pPr algn="ctr"/>
            <a:r>
              <a:rPr lang="fi-FI" sz="1600">
                <a:solidFill>
                  <a:prstClr val="black"/>
                </a:solidFill>
                <a:latin typeface="Calibri" panose="020F0502020204030204"/>
              </a:rPr>
              <a:t>Pelitaidot</a:t>
            </a:r>
          </a:p>
          <a:p>
            <a:pPr algn="ctr"/>
            <a:r>
              <a:rPr lang="fi-FI" sz="1600">
                <a:solidFill>
                  <a:prstClr val="black"/>
                </a:solidFill>
                <a:latin typeface="Calibri" panose="020F0502020204030204"/>
              </a:rPr>
              <a:t>Fysiikka</a:t>
            </a:r>
          </a:p>
          <a:p>
            <a:pPr algn="ctr"/>
            <a:r>
              <a:rPr lang="fi-FI" sz="1600">
                <a:solidFill>
                  <a:prstClr val="black"/>
                </a:solidFill>
                <a:latin typeface="Calibri" panose="020F0502020204030204"/>
              </a:rPr>
              <a:t>Joukkuetaidot</a:t>
            </a:r>
          </a:p>
        </p:txBody>
      </p:sp>
    </p:spTree>
    <p:extLst>
      <p:ext uri="{BB962C8B-B14F-4D97-AF65-F5344CB8AC3E}">
        <p14:creationId xmlns:p14="http://schemas.microsoft.com/office/powerpoint/2010/main" val="373869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DFAAB0-C1FB-4834-AF95-A7F51FA25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7030A0"/>
                </a:solidFill>
              </a:rPr>
              <a:t>Malli kausisuunnitelmasta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3F6073B9-68F3-41EE-A441-C5F0E058CAE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95526" y="1385905"/>
          <a:ext cx="7486651" cy="4791063"/>
        </p:xfrm>
        <a:graphic>
          <a:graphicData uri="http://schemas.openxmlformats.org/drawingml/2006/table">
            <a:tbl>
              <a:tblPr firstRow="1" firstCol="1" bandRow="1"/>
              <a:tblGrid>
                <a:gridCol w="938055">
                  <a:extLst>
                    <a:ext uri="{9D8B030D-6E8A-4147-A177-3AD203B41FA5}">
                      <a16:colId xmlns:a16="http://schemas.microsoft.com/office/drawing/2014/main" val="307428519"/>
                    </a:ext>
                  </a:extLst>
                </a:gridCol>
                <a:gridCol w="1637149">
                  <a:extLst>
                    <a:ext uri="{9D8B030D-6E8A-4147-A177-3AD203B41FA5}">
                      <a16:colId xmlns:a16="http://schemas.microsoft.com/office/drawing/2014/main" val="1764401279"/>
                    </a:ext>
                  </a:extLst>
                </a:gridCol>
                <a:gridCol w="1637149">
                  <a:extLst>
                    <a:ext uri="{9D8B030D-6E8A-4147-A177-3AD203B41FA5}">
                      <a16:colId xmlns:a16="http://schemas.microsoft.com/office/drawing/2014/main" val="4068645863"/>
                    </a:ext>
                  </a:extLst>
                </a:gridCol>
                <a:gridCol w="1637149">
                  <a:extLst>
                    <a:ext uri="{9D8B030D-6E8A-4147-A177-3AD203B41FA5}">
                      <a16:colId xmlns:a16="http://schemas.microsoft.com/office/drawing/2014/main" val="2611305715"/>
                    </a:ext>
                  </a:extLst>
                </a:gridCol>
                <a:gridCol w="1637149">
                  <a:extLst>
                    <a:ext uri="{9D8B030D-6E8A-4147-A177-3AD203B41FA5}">
                      <a16:colId xmlns:a16="http://schemas.microsoft.com/office/drawing/2014/main" val="2818368136"/>
                    </a:ext>
                  </a:extLst>
                </a:gridCol>
              </a:tblGrid>
              <a:tr h="140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Jakso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226883"/>
                  </a:ext>
                </a:extLst>
              </a:tr>
              <a:tr h="140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Viikot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47-52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1-14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15-25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26-36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648938"/>
                  </a:ext>
                </a:extLst>
              </a:tr>
              <a:tr h="140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Kerrat/tunnit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x vko = n.5 x 1h 15’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 x vko = n. 20 x 1h 15’ + pelit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x vko = n.20 x 1,5h + pelit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x vko = n.20 x 1,5h + pelit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980421"/>
                  </a:ext>
                </a:extLst>
              </a:tr>
              <a:tr h="281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Teema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innostaminen/uusien pelaajien etsiminen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taitojen harjoittelu/uusien pelaajien etsiminen/innostaminen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taitojen harjoittelu/uusien pelaajien etsiminen/innostaminen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Pelataan paljon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143094"/>
                  </a:ext>
                </a:extLst>
              </a:tr>
              <a:tr h="1127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Lajiharjoittelun painopistealueet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-vanhojen taitojen kertausta/uusille opettamista, heitto, näpy, vaakamaila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pelaaminen 4 maalia, oivaltaminen ja voittaminen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-vanhojen taitojen kertausta/uusille opettamista, heitto, maapallon kiinniotto, näpy, vaakamaila, eteneminen, syöttö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pelaaminen 4 maalia ja oikean pelin paikat, säännöt, väärän huuto, viuhka, oivaltaminen ja voittaminen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-vanhojen taitojen jatkuva kertaus, lyönnit letkaan + ristiaskel, pitkän välin heittäminen, heittoportti, syöttö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-pelaaminen: pelipaikat, säännöt, oivaltaminen ja voittaminen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-vanhojen taitojen kertaus, lyönnit laitoihin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pelaaminen, perässä eteneminen, varmistus, oivaltaminen ja voittaminen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586755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Eriyttäminen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-parien ja matkan valinta </a:t>
                      </a:r>
                      <a:r>
                        <a:rPr lang="fi-FI" sz="70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kopittelussa</a:t>
                      </a: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näpyissä eri kokoiset portit/alueet, lyönnit vauhdilla ja ilman, peleissä tennismaila tarvittaessa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-lyönti vauhditta, hypyllä ja ristiaskeleella, ed. eri kokoiset alueet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heitoissa parin ja matkan valinta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-pelipaikat taitojen mukaan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-lyönti vauhditta, hypyllä, ristiaskeleilla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-heitossa parin valinta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-pelipaikat taitojen mukaan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-lyönnit laitoihin, maahan, ilmaan, rajanäpyt osaaville, koukku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-heitoissa vapaa parin valinta?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-pelipaikat taitojen mukaan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27013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Tukiharjoittelu ja motoriset taidot (myös keinot)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liikkuvuus ja tasapaino alkuverryttelyn yhteydessä.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-Silmä-käsi-koordinaatio erilaisilla pallotempuilla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-Nopeus loppupelillä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-liikkuvuus, tasapaino, silmä-käsi-koordinaatio, nopeus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-reaktio- ja etenemiskilpailut, pelaaminen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-liikkuvuus, tasapaino, silmä-käsi-koordinaatio, nopeus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-reaktio- ja etenemiskilpailut, pelaaminen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-liikkuvuus, tasapaino, silmä-käsi-koordinaatio, nopeus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-peleissä paljon nopeusharjoittelua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971122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Harjoittelutaidot ja kasvatukselliset asiat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-varusteet, turvallisuus, kuunteleminen, verryttelyt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-varusteet, turvallisuus, kuunteleminen, pelien verryttelyt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-ulkoharjoitteluun liittyvä varustus, vastustajan kunnioittaminen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-leirin sääntöjen noudattaminen ja joukkueena toimiminen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930174"/>
                  </a:ext>
                </a:extLst>
              </a:tr>
              <a:tr h="7045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Tapahtumat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Harjoittelun aloitus.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Vanhempainilta tammikuussa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Kotkan turnaus 12.2.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Hyypiällä pelejä 2-3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”Perheharjoitus” ja ylimääräisiä harjoituksia 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turnaus Hyypiällä la 21.4.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ulkona 2-4 peliä Kouvolassa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Lappeenrannan turnaus 9.- 10.6.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Vanhempainilta ulos siirryttäessä, leiri-info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Leiri 14.-17.7. Tampere n. 9 peliä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Leirin jälkeen yritetään saada pelejä mahd. paljon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Oma päätöstilaisuus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14462"/>
                  </a:ext>
                </a:extLst>
              </a:tr>
              <a:tr h="422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Huom!</a:t>
                      </a:r>
                      <a:endParaRPr lang="fi-FI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Harjoitustauko 20.12.2011-1.1.2012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hiihtolomaviikolla ei harjoituksia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Juhannusviikolla ei harjoitella. Pesiskoulun rooli?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Harjoitustauko 18.7.- 29.7.???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Harjoitellaan elo-syyskuun vaihteeseen.</a:t>
                      </a:r>
                    </a:p>
                  </a:txBody>
                  <a:tcPr marL="45527" marR="45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174257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F05B6D-5A5E-4E56-94F8-548E6637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4A3E1F-E1F6-4517-91A1-E2D60E91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84F954E-235C-443F-8C6E-D7FB4FED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4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029EFA75-D8FC-4F41-AF49-5414A6686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226" y="856475"/>
            <a:ext cx="4041775" cy="307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sz="1400" b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G-poikien toimintasuunnitelma kaudelle 2012</a:t>
            </a:r>
            <a:endParaRPr lang="fi-FI" altLang="fi-FI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F45CF24-4B17-40ED-929D-30949D535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7814" y="2098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36064343-7EA5-482E-88B8-F02CB883BDCA}"/>
              </a:ext>
            </a:extLst>
          </p:cNvPr>
          <p:cNvSpPr txBox="1"/>
          <p:nvPr/>
        </p:nvSpPr>
        <p:spPr>
          <a:xfrm>
            <a:off x="8489157" y="6197603"/>
            <a:ext cx="1678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>
                <a:solidFill>
                  <a:prstClr val="black"/>
                </a:solidFill>
                <a:latin typeface="Calibri" panose="020F0502020204030204"/>
              </a:rPr>
              <a:t>KPL / Eero Pitkänen</a:t>
            </a:r>
          </a:p>
        </p:txBody>
      </p:sp>
    </p:spTree>
    <p:extLst>
      <p:ext uri="{BB962C8B-B14F-4D97-AF65-F5344CB8AC3E}">
        <p14:creationId xmlns:p14="http://schemas.microsoft.com/office/powerpoint/2010/main" val="619305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F8912D-B9F1-4069-A613-A35EEFE9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7030A0"/>
                </a:solidFill>
              </a:rPr>
              <a:t>Malli kausisuunnitelmasta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D63D9CE-ABDF-416B-9678-5562EDBF0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1C0BA32-EAE3-453E-A5F5-45C9929E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78582C-196B-4288-9B67-F2635D8F5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5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21" name="Sisällön paikkamerkki 20">
            <a:extLst>
              <a:ext uri="{FF2B5EF4-FFF2-40B4-BE49-F238E27FC236}">
                <a16:creationId xmlns:a16="http://schemas.microsoft.com/office/drawing/2014/main" id="{35469285-30FD-412C-8D43-70EA7BB69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graphicFrame>
        <p:nvGraphicFramePr>
          <p:cNvPr id="22" name="Objekti 21">
            <a:extLst>
              <a:ext uri="{FF2B5EF4-FFF2-40B4-BE49-F238E27FC236}">
                <a16:creationId xmlns:a16="http://schemas.microsoft.com/office/drawing/2014/main" id="{45514812-5F69-4287-8C0D-B9B417F8D7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2650" y="1322387"/>
          <a:ext cx="6842448" cy="485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6463815" imgH="4585782" progId="Word.Document.12">
                  <p:embed/>
                </p:oleObj>
              </mc:Choice>
              <mc:Fallback>
                <p:oleObj name="Document" r:id="rId3" imgW="6463815" imgH="4585782" progId="Word.Document.12">
                  <p:embed/>
                  <p:pic>
                    <p:nvPicPr>
                      <p:cNvPr id="22" name="Objekti 21">
                        <a:extLst>
                          <a:ext uri="{FF2B5EF4-FFF2-40B4-BE49-F238E27FC236}">
                            <a16:creationId xmlns:a16="http://schemas.microsoft.com/office/drawing/2014/main" id="{45514812-5F69-4287-8C0D-B9B417F8D7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2650" y="1322387"/>
                        <a:ext cx="6842448" cy="4854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405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5B55D6-EC4F-4009-B052-49E709B4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7030A0"/>
                </a:solidFill>
              </a:rPr>
              <a:t>Harjoituksen suunnittelu 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3C3F66-EA44-4216-8314-A8D704AB1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400175"/>
            <a:ext cx="7886700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Clr>
                <a:schemeClr val="accent3"/>
              </a:buClr>
              <a:buNone/>
              <a:defRPr/>
            </a:pPr>
            <a:r>
              <a:rPr lang="fi-FI" sz="2400" b="1"/>
              <a:t>Suorita lähtökohta-arviointi</a:t>
            </a:r>
          </a:p>
          <a:p>
            <a:pPr>
              <a:buClr>
                <a:schemeClr val="accent3"/>
              </a:buClr>
              <a:defRPr/>
            </a:pPr>
            <a:r>
              <a:rPr lang="fi-FI" sz="2400"/>
              <a:t>Osallistujat, käytettävissä olevat tilat, välineet ja aika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fi-FI" sz="2400" b="1"/>
              <a:t>Tee kirjallinen harjoitussuunnitelma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fi-FI" sz="2400" b="1">
                <a:solidFill>
                  <a:srgbClr val="000000"/>
                </a:solidFill>
              </a:rPr>
              <a:t>1. Harjoituksen tavoite</a:t>
            </a:r>
          </a:p>
          <a:p>
            <a:pPr>
              <a:buClr>
                <a:schemeClr val="accent3"/>
              </a:buClr>
              <a:defRPr/>
            </a:pPr>
            <a:r>
              <a:rPr lang="fi-FI" sz="2400"/>
              <a:t> Kasvatukselliset tavoitteet</a:t>
            </a:r>
          </a:p>
          <a:p>
            <a:pPr>
              <a:spcBef>
                <a:spcPts val="700"/>
              </a:spcBef>
              <a:buClr>
                <a:schemeClr val="accent3"/>
              </a:buClr>
              <a:defRPr/>
            </a:pPr>
            <a:r>
              <a:rPr lang="fi-FI" sz="2400"/>
              <a:t> Liikunnalliset tavoitteet</a:t>
            </a:r>
          </a:p>
          <a:p>
            <a:pPr marL="384810" indent="-384810">
              <a:spcBef>
                <a:spcPts val="700"/>
              </a:spcBef>
              <a:buNone/>
            </a:pPr>
            <a:r>
              <a:rPr lang="fi-FI" sz="2400" b="1"/>
              <a:t>2. Valitse harjoitteet, joilla tavoitteet saavutetaan</a:t>
            </a:r>
            <a:endParaRPr lang="en-US" sz="2400"/>
          </a:p>
          <a:p>
            <a:pPr>
              <a:spcBef>
                <a:spcPts val="700"/>
              </a:spcBef>
            </a:pPr>
            <a:r>
              <a:rPr lang="fi-FI" sz="2400"/>
              <a:t>Hyvä harjoite on yhtä aikaa kehittävä ja hauska</a:t>
            </a:r>
            <a:endParaRPr lang="en-US" sz="2400"/>
          </a:p>
          <a:p>
            <a:pPr>
              <a:spcBef>
                <a:spcPts val="700"/>
              </a:spcBef>
            </a:pPr>
            <a:r>
              <a:rPr lang="fi-FI" sz="2400"/>
              <a:t>Käytä erilaisia välineitä ja ympäristöä</a:t>
            </a:r>
            <a:endParaRPr lang="en-US" sz="2400"/>
          </a:p>
          <a:p>
            <a:pPr>
              <a:spcBef>
                <a:spcPts val="700"/>
              </a:spcBef>
            </a:pPr>
            <a:r>
              <a:rPr lang="fi-FI" sz="2400"/>
              <a:t>Peluuta viitepelejä</a:t>
            </a:r>
            <a:endParaRPr lang="en-US" sz="2400"/>
          </a:p>
          <a:p>
            <a:pPr>
              <a:spcBef>
                <a:spcPts val="700"/>
              </a:spcBef>
            </a:pPr>
            <a:r>
              <a:rPr lang="fi-FI" sz="2400"/>
              <a:t>Teetä liikuntaleikkejä, viestikisoja, tehtäväratoja…</a:t>
            </a:r>
            <a:endParaRPr lang="en-US" sz="2400"/>
          </a:p>
          <a:p>
            <a:pPr>
              <a:spcBef>
                <a:spcPts val="700"/>
              </a:spcBef>
            </a:pPr>
            <a:r>
              <a:rPr lang="fi-FI" sz="2400"/>
              <a:t>Selvitä mitä lapset haluavat</a:t>
            </a:r>
            <a:endParaRPr lang="en-US" sz="2400"/>
          </a:p>
          <a:p>
            <a:pPr>
              <a:spcBef>
                <a:spcPts val="700"/>
              </a:spcBef>
            </a:pPr>
            <a:r>
              <a:rPr lang="fi-FI" sz="2400"/>
              <a:t>Käytä hyväksi oppaita ja valmiita harjoitteita</a:t>
            </a:r>
            <a:endParaRPr lang="en-US" sz="2400"/>
          </a:p>
          <a:p>
            <a:pPr>
              <a:spcBef>
                <a:spcPts val="700"/>
              </a:spcBef>
            </a:pPr>
            <a:r>
              <a:rPr lang="fi-FI" sz="2400"/>
              <a:t>Muuntele harjoitteita ja kehitä uusia</a:t>
            </a:r>
            <a:endParaRPr lang="en-US" sz="2400"/>
          </a:p>
          <a:p>
            <a:pPr>
              <a:spcBef>
                <a:spcPts val="700"/>
              </a:spcBef>
            </a:pPr>
            <a:endParaRPr lang="fi-FI" sz="2400"/>
          </a:p>
          <a:p>
            <a:pPr marL="384810" indent="-384810">
              <a:spcBef>
                <a:spcPts val="700"/>
              </a:spcBef>
              <a:buNone/>
            </a:pPr>
            <a:endParaRPr lang="fi-FI" sz="2400"/>
          </a:p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B275BB2-8C56-4089-B6C3-627E9094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C51F5B-0D0E-470D-B6CC-1C7631A4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530CC6F-E86F-4E72-8E0F-69C2D107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6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Tekstiruutu 1">
            <a:extLst>
              <a:ext uri="{FF2B5EF4-FFF2-40B4-BE49-F238E27FC236}">
                <a16:creationId xmlns:a16="http://schemas.microsoft.com/office/drawing/2014/main" id="{FF827EB9-1EEB-4FA1-A5FB-04B7C3F672D1}"/>
              </a:ext>
            </a:extLst>
          </p:cNvPr>
          <p:cNvSpPr txBox="1">
            <a:spLocks noChangeArrowheads="1"/>
          </p:cNvSpPr>
          <p:nvPr/>
        </p:nvSpPr>
        <p:spPr bwMode="auto">
          <a:xfrm rot="1860000">
            <a:off x="6819900" y="1685925"/>
            <a:ext cx="3942160" cy="36933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fi-FI" altLang="fi-FI" sz="1800">
                <a:solidFill>
                  <a:prstClr val="white"/>
                </a:solidFill>
                <a:latin typeface="Arial" panose="020B0604020202020204" pitchFamily="34" charset="0"/>
              </a:rPr>
              <a:t>Hyvin suunniteltu on puoliksi tehty!!!</a:t>
            </a:r>
          </a:p>
        </p:txBody>
      </p:sp>
    </p:spTree>
    <p:extLst>
      <p:ext uri="{BB962C8B-B14F-4D97-AF65-F5344CB8AC3E}">
        <p14:creationId xmlns:p14="http://schemas.microsoft.com/office/powerpoint/2010/main" val="287654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5B55D6-EC4F-4009-B052-49E709B4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7030A0"/>
                </a:solidFill>
              </a:rPr>
              <a:t>Harjoituksen suunnittelu 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3C3F66-EA44-4216-8314-A8D704AB1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362075"/>
            <a:ext cx="7886700" cy="477742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84810" indent="-384810">
              <a:lnSpc>
                <a:spcPct val="110000"/>
              </a:lnSpc>
              <a:buNone/>
            </a:pPr>
            <a:r>
              <a:rPr lang="fi-FI" altLang="fi-FI" sz="2400" b="1">
                <a:solidFill>
                  <a:srgbClr val="000000"/>
                </a:solidFill>
              </a:rPr>
              <a:t>3.</a:t>
            </a:r>
            <a:r>
              <a:rPr lang="fi-FI" altLang="fi-FI" sz="2400" b="1"/>
              <a:t> Organisoi harjoitus</a:t>
            </a:r>
            <a:endParaRPr lang="fi-FI"/>
          </a:p>
          <a:p>
            <a:pPr>
              <a:lnSpc>
                <a:spcPct val="110000"/>
              </a:lnSpc>
            </a:pPr>
            <a:r>
              <a:rPr lang="fi-FI" altLang="fi-FI" sz="2400"/>
              <a:t>Ryhmittelyt ja jakoperusteet</a:t>
            </a: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fi-FI" altLang="fi-FI" sz="2400"/>
              <a:t>Tilankäyttö</a:t>
            </a:r>
            <a:endParaRPr lang="fi-FI"/>
          </a:p>
          <a:p>
            <a:pPr>
              <a:lnSpc>
                <a:spcPct val="110000"/>
              </a:lnSpc>
            </a:pPr>
            <a:r>
              <a:rPr lang="fi-FI" altLang="fi-FI" sz="2400"/>
              <a:t>Ajankäyttö</a:t>
            </a:r>
          </a:p>
          <a:p>
            <a:pPr>
              <a:lnSpc>
                <a:spcPct val="110000"/>
              </a:lnSpc>
            </a:pPr>
            <a:r>
              <a:rPr lang="fi-FI" altLang="fi-FI" sz="2400"/>
              <a:t>Siirtyminen harjoitteesta toiseen</a:t>
            </a:r>
          </a:p>
          <a:p>
            <a:pPr marL="384810" indent="-384810">
              <a:lnSpc>
                <a:spcPct val="110000"/>
              </a:lnSpc>
              <a:buNone/>
            </a:pPr>
            <a:r>
              <a:rPr lang="fi-FI" altLang="fi-FI" sz="2400" b="1">
                <a:solidFill>
                  <a:srgbClr val="000000"/>
                </a:solidFill>
              </a:rPr>
              <a:t>4. Mieti miten arvioit yksittäistä harjoitetta</a:t>
            </a:r>
          </a:p>
          <a:p>
            <a:pPr>
              <a:lnSpc>
                <a:spcPct val="110000"/>
              </a:lnSpc>
            </a:pPr>
            <a:r>
              <a:rPr lang="fi-FI" altLang="fi-FI" sz="2400"/>
              <a:t>Onko harjoitus vaihteleva ja monipuolinen vai yksitoikkoinen ja junnaava?  </a:t>
            </a:r>
          </a:p>
          <a:p>
            <a:pPr>
              <a:lnSpc>
                <a:spcPct val="110000"/>
              </a:lnSpc>
            </a:pPr>
            <a:r>
              <a:rPr lang="fi-FI" altLang="fi-FI" sz="2400"/>
              <a:t>Mikä on harjoituksen fyysinen ja henkinen kokonaisrasitus?</a:t>
            </a: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fi-FI" altLang="fi-FI" sz="2400"/>
              <a:t>Saako lapsi onnistumisia ja haasteita</a:t>
            </a: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fi-FI" altLang="fi-FI" sz="2400"/>
              <a:t>Pitääkö harjoitusta muuttaa jotta se toimisi paremmin / jotta tavoite saavutetaan </a:t>
            </a:r>
          </a:p>
          <a:p>
            <a:pPr marL="0" indent="0">
              <a:lnSpc>
                <a:spcPct val="110000"/>
              </a:lnSpc>
              <a:spcBef>
                <a:spcPts val="700"/>
              </a:spcBef>
              <a:buNone/>
            </a:pPr>
            <a:endParaRPr lang="fi-FI" altLang="fi-FI" sz="240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B275BB2-8C56-4089-B6C3-627E9094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C51F5B-0D0E-470D-B6CC-1C7631A4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530CC6F-E86F-4E72-8E0F-69C2D107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4034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F9CDEE-EE9F-43FC-B32C-11A7FB9D9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>
                <a:solidFill>
                  <a:srgbClr val="7030A0"/>
                </a:solidFill>
              </a:rPr>
              <a:t>Tavoitteena toimintaa ja toistoja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035BDD-3C36-4221-9C54-CC3D5F290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fi-FI" sz="2400"/>
              <a:t>Käytä pienryhmiä!</a:t>
            </a:r>
            <a:endParaRPr lang="fi-FI"/>
          </a:p>
          <a:p>
            <a:pPr>
              <a:buClr>
                <a:schemeClr val="accent3"/>
              </a:buClr>
              <a:defRPr/>
            </a:pPr>
            <a:r>
              <a:rPr lang="fi-FI" sz="2400"/>
              <a:t>Varaa riittävästi välineitä ja suorituspaikkoja!</a:t>
            </a:r>
          </a:p>
          <a:p>
            <a:pPr>
              <a:buClr>
                <a:schemeClr val="accent3"/>
              </a:buClr>
              <a:defRPr/>
            </a:pPr>
            <a:r>
              <a:rPr lang="fi-FI" sz="2400"/>
              <a:t>Anna ohjeet lyhyesti ja täsmällisesti.</a:t>
            </a:r>
          </a:p>
          <a:p>
            <a:pPr>
              <a:buClr>
                <a:schemeClr val="accent3"/>
              </a:buClr>
              <a:defRPr/>
            </a:pPr>
            <a:r>
              <a:rPr lang="fi-FI" sz="2400"/>
              <a:t>Vältä useita järjestäytymisiä samassa harjoituksessa.</a:t>
            </a:r>
          </a:p>
          <a:p>
            <a:pPr>
              <a:buClr>
                <a:schemeClr val="accent3"/>
              </a:buClr>
              <a:defRPr/>
            </a:pPr>
            <a:r>
              <a:rPr lang="fi-FI" sz="2400"/>
              <a:t>Vähennä oman vuoron odotusta, pelkästään pallon palauttajana toimimista ja ylimääräistä siirtymistä paikasta toiseen.</a:t>
            </a:r>
          </a:p>
          <a:p>
            <a:pPr marL="205740" indent="-205740">
              <a:buClr>
                <a:schemeClr val="accent3"/>
              </a:buClr>
              <a:buNone/>
              <a:defRPr/>
            </a:pPr>
            <a:r>
              <a:rPr lang="fi-FI" sz="2400">
                <a:solidFill>
                  <a:srgbClr val="FF0000"/>
                </a:solidFill>
              </a:rPr>
              <a:t>	Tunnista ”harjoitusajan ryöstäjät” ja tee tehokkaan harjoitusajan seurantaa.</a:t>
            </a:r>
          </a:p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8370CB-A180-4267-8C8D-C2A20173F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1B587C-4868-47B8-B6E5-5278A9CA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490A33-4A2B-41D4-8707-335224B3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8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8005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7">
            <a:extLst>
              <a:ext uri="{FF2B5EF4-FFF2-40B4-BE49-F238E27FC236}">
                <a16:creationId xmlns:a16="http://schemas.microsoft.com/office/drawing/2014/main" id="{1473DB97-475C-48EA-B8DF-05D460A37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988" y="1344613"/>
            <a:ext cx="5519640" cy="289202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9F9CDEE-EE9F-43FC-B32C-11A7FB9D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r>
              <a:rPr lang="fi-FI" b="1">
                <a:solidFill>
                  <a:srgbClr val="7030A0"/>
                </a:solidFill>
              </a:rPr>
              <a:t>Harjoituskerran rakenne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035BDD-3C36-4221-9C54-CC3D5F290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5445" indent="-385445">
              <a:buFont typeface="Wingdings 2" panose="05020102010507070707" pitchFamily="18" charset="2"/>
              <a:buAutoNum type="arabicPeriod"/>
            </a:pPr>
            <a:r>
              <a:rPr lang="fi-FI" altLang="fi-FI" sz="2400" dirty="0"/>
              <a:t>Alkuverryttely</a:t>
            </a:r>
            <a:endParaRPr lang="fi-FI" dirty="0"/>
          </a:p>
          <a:p>
            <a:pPr marL="385445" indent="-385445">
              <a:buFont typeface="Wingdings 2" panose="05020102010507070707" pitchFamily="18" charset="2"/>
              <a:buAutoNum type="arabicPeriod"/>
            </a:pPr>
            <a:r>
              <a:rPr lang="fi-FI" altLang="fi-FI" sz="2400" dirty="0"/>
              <a:t>Vauhdikas harjoite / vanhan kertaus</a:t>
            </a:r>
          </a:p>
          <a:p>
            <a:pPr marL="385445" indent="-385445">
              <a:buFont typeface="Wingdings 2" panose="05020102010507070707" pitchFamily="18" charset="2"/>
              <a:buAutoNum type="arabicPeriod"/>
            </a:pPr>
            <a:r>
              <a:rPr lang="fi-FI" altLang="fi-FI" sz="2400" dirty="0"/>
              <a:t>Uuden opettaminen</a:t>
            </a:r>
          </a:p>
          <a:p>
            <a:pPr marL="385445" indent="-385445">
              <a:buFont typeface="Wingdings 2" panose="05020102010507070707" pitchFamily="18" charset="2"/>
              <a:buAutoNum type="arabicPeriod"/>
            </a:pPr>
            <a:r>
              <a:rPr lang="fi-FI" altLang="fi-FI" sz="2400" dirty="0"/>
              <a:t>Harjaannuttaminen</a:t>
            </a:r>
          </a:p>
          <a:p>
            <a:pPr marL="385445" indent="-385445">
              <a:buFont typeface="Wingdings 2" panose="05020102010507070707" pitchFamily="18" charset="2"/>
              <a:buAutoNum type="arabicPeriod"/>
            </a:pPr>
            <a:r>
              <a:rPr lang="fi-FI" altLang="fi-FI" sz="2400" dirty="0"/>
              <a:t>Peli, kisailu tai leikki</a:t>
            </a:r>
          </a:p>
          <a:p>
            <a:pPr marL="384810" indent="-384810">
              <a:buFont typeface="Wingdings 2" panose="05020102010507070707" pitchFamily="18" charset="2"/>
              <a:buAutoNum type="arabicPeriod"/>
            </a:pPr>
            <a:r>
              <a:rPr lang="fi-FI" altLang="fi-FI" sz="2400" dirty="0"/>
              <a:t>Loppuverryttely</a:t>
            </a:r>
          </a:p>
          <a:p>
            <a:pPr marL="384810" indent="-384810">
              <a:spcBef>
                <a:spcPts val="700"/>
              </a:spcBef>
              <a:buAutoNum type="arabicPeriod"/>
            </a:pPr>
            <a:endParaRPr lang="fi-FI" dirty="0"/>
          </a:p>
          <a:p>
            <a:pPr marL="0" indent="0">
              <a:spcBef>
                <a:spcPts val="700"/>
              </a:spcBef>
              <a:buNone/>
            </a:pPr>
            <a:r>
              <a:rPr lang="fi-FI" dirty="0"/>
              <a:t>Luo ympäristö, jossa motivoitunut urheilija voi suorittaa sopivan haastavia tehtäviä.</a:t>
            </a:r>
          </a:p>
          <a:p>
            <a:pPr marL="0" indent="0">
              <a:spcBef>
                <a:spcPts val="700"/>
              </a:spcBef>
              <a:buNone/>
            </a:pPr>
            <a:r>
              <a:rPr lang="fi-FI" dirty="0"/>
              <a:t>Anna urheilijalle vastuuta löytää ratkaisu / ratkaisumalleja tehtäviin, ohjaa oikeaan suuntaan.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8370CB-A180-4267-8C8D-C2A20173F2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52650" y="6356352"/>
            <a:ext cx="2057400" cy="365125"/>
          </a:xfrm>
        </p:spPr>
        <p:txBody>
          <a:bodyPr/>
          <a:lstStyle/>
          <a:p>
            <a:fld id="{10D1A675-EA9E-F24F-BDC8-BF577F314EB8}" type="datetime1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7.1.2020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1B587C-4868-47B8-B6E5-5278A9CA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356352"/>
            <a:ext cx="30861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pesis.fi • twitter.com/pesapallo • facebook.com/pesapallo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490A33-4A2B-41D4-8707-335224B3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1950" y="6356352"/>
            <a:ext cx="2057400" cy="365125"/>
          </a:xfrm>
        </p:spPr>
        <p:txBody>
          <a:bodyPr/>
          <a:lstStyle/>
          <a:p>
            <a:fld id="{9FC50601-95B5-8345-B5FE-3469E227357C}" type="slidenum"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9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80060682"/>
      </p:ext>
    </p:extLst>
  </p:cSld>
  <p:clrMapOvr>
    <a:masterClrMapping/>
  </p:clrMapOvr>
</p:sld>
</file>

<file path=ppt/theme/theme1.xml><?xml version="1.0" encoding="utf-8"?>
<a:theme xmlns:a="http://schemas.openxmlformats.org/drawingml/2006/main" name="Pesis - viestintä &amp; markkinoint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1110</Words>
  <Application>Microsoft Office PowerPoint</Application>
  <PresentationFormat>Laajakuva</PresentationFormat>
  <Paragraphs>203</Paragraphs>
  <Slides>11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2</vt:i4>
      </vt:variant>
      <vt:variant>
        <vt:lpstr>Dian otsikot</vt:lpstr>
      </vt:variant>
      <vt:variant>
        <vt:i4>11</vt:i4>
      </vt:variant>
    </vt:vector>
  </HeadingPairs>
  <TitlesOfParts>
    <vt:vector size="19" baseType="lpstr">
      <vt:lpstr>Arial</vt:lpstr>
      <vt:lpstr>Brandon Grotesque Regular</vt:lpstr>
      <vt:lpstr>Calibri</vt:lpstr>
      <vt:lpstr>Calibri Light</vt:lpstr>
      <vt:lpstr>Wingdings 2</vt:lpstr>
      <vt:lpstr>Pesis - viestintä &amp; markkinointi</vt:lpstr>
      <vt:lpstr>Microsoft Excel Chart</vt:lpstr>
      <vt:lpstr>Document</vt:lpstr>
      <vt:lpstr>Harjoittelun ja harjoituksen suunnittelu </vt:lpstr>
      <vt:lpstr>Vuosi-/kausisuunnitelman laadinta </vt:lpstr>
      <vt:lpstr>Lasten harjoittelun rytmitys</vt:lpstr>
      <vt:lpstr>Malli kausisuunnitelmasta</vt:lpstr>
      <vt:lpstr>Malli kausisuunnitelmasta</vt:lpstr>
      <vt:lpstr>Harjoituksen suunnittelu </vt:lpstr>
      <vt:lpstr>Harjoituksen suunnittelu </vt:lpstr>
      <vt:lpstr>Tavoitteena toimintaa ja toistoja </vt:lpstr>
      <vt:lpstr>Harjoituskerran rakenne </vt:lpstr>
      <vt:lpstr>Palautteen antaminen</vt:lpstr>
      <vt:lpstr>Valmentajan apuvälineet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Harjoittelun ja harjoituksen suunnittelu </dc:title>
  <dc:creator>Mona Hupli-Kotiranta</dc:creator>
  <cp:lastModifiedBy>Mona Hupli-Kotiranta</cp:lastModifiedBy>
  <cp:revision>1</cp:revision>
  <dcterms:created xsi:type="dcterms:W3CDTF">2020-01-07T13:00:05Z</dcterms:created>
  <dcterms:modified xsi:type="dcterms:W3CDTF">2020-01-07T13:01:02Z</dcterms:modified>
</cp:coreProperties>
</file>