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Lst>
  <p:sldSz cx="12192000" cy="6858000"/>
  <p:notesSz cx="6858000" cy="9144000"/>
  <p:defaultText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3" d="100"/>
          <a:sy n="63" d="100"/>
        </p:scale>
        <p:origin x="804" y="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Otsikkodia">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77350A4A-A94D-335E-60A2-DDCDE27ED368}"/>
              </a:ext>
            </a:extLst>
          </p:cNvPr>
          <p:cNvSpPr>
            <a:spLocks noGrp="1"/>
          </p:cNvSpPr>
          <p:nvPr>
            <p:ph type="ctrTitle"/>
          </p:nvPr>
        </p:nvSpPr>
        <p:spPr>
          <a:xfrm>
            <a:off x="1524000" y="1122363"/>
            <a:ext cx="9144000" cy="2387600"/>
          </a:xfrm>
        </p:spPr>
        <p:txBody>
          <a:bodyPr anchor="b"/>
          <a:lstStyle>
            <a:lvl1pPr algn="ctr">
              <a:defRPr sz="6000"/>
            </a:lvl1pPr>
          </a:lstStyle>
          <a:p>
            <a:r>
              <a:rPr lang="fi-FI"/>
              <a:t>Muokkaa ots. perustyyl. napsautt.</a:t>
            </a:r>
          </a:p>
        </p:txBody>
      </p:sp>
      <p:sp>
        <p:nvSpPr>
          <p:cNvPr id="3" name="Alaotsikko 2">
            <a:extLst>
              <a:ext uri="{FF2B5EF4-FFF2-40B4-BE49-F238E27FC236}">
                <a16:creationId xmlns:a16="http://schemas.microsoft.com/office/drawing/2014/main" id="{E2C30F32-6624-41EA-9202-3C32436F5F2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a:t>Muokkaa alaotsikon perustyyliä napsautt.</a:t>
            </a:r>
          </a:p>
        </p:txBody>
      </p:sp>
      <p:sp>
        <p:nvSpPr>
          <p:cNvPr id="4" name="Päivämäärän paikkamerkki 3">
            <a:extLst>
              <a:ext uri="{FF2B5EF4-FFF2-40B4-BE49-F238E27FC236}">
                <a16:creationId xmlns:a16="http://schemas.microsoft.com/office/drawing/2014/main" id="{FE2B9B34-DA15-0D5B-0A9E-1FABA612C107}"/>
              </a:ext>
            </a:extLst>
          </p:cNvPr>
          <p:cNvSpPr>
            <a:spLocks noGrp="1"/>
          </p:cNvSpPr>
          <p:nvPr>
            <p:ph type="dt" sz="half" idx="10"/>
          </p:nvPr>
        </p:nvSpPr>
        <p:spPr/>
        <p:txBody>
          <a:bodyPr/>
          <a:lstStyle/>
          <a:p>
            <a:fld id="{9CF08AA7-2222-443B-A109-DD835572279F}" type="datetimeFigureOut">
              <a:rPr lang="fi-FI" smtClean="0"/>
              <a:t>10.3.2024</a:t>
            </a:fld>
            <a:endParaRPr lang="fi-FI"/>
          </a:p>
        </p:txBody>
      </p:sp>
      <p:sp>
        <p:nvSpPr>
          <p:cNvPr id="5" name="Alatunnisteen paikkamerkki 4">
            <a:extLst>
              <a:ext uri="{FF2B5EF4-FFF2-40B4-BE49-F238E27FC236}">
                <a16:creationId xmlns:a16="http://schemas.microsoft.com/office/drawing/2014/main" id="{14D52779-500D-EAC6-03EA-6B4CA9E53F1F}"/>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D4054CFA-882D-671C-9663-84919B6A5D31}"/>
              </a:ext>
            </a:extLst>
          </p:cNvPr>
          <p:cNvSpPr>
            <a:spLocks noGrp="1"/>
          </p:cNvSpPr>
          <p:nvPr>
            <p:ph type="sldNum" sz="quarter" idx="12"/>
          </p:nvPr>
        </p:nvSpPr>
        <p:spPr/>
        <p:txBody>
          <a:bodyPr/>
          <a:lstStyle/>
          <a:p>
            <a:fld id="{42517824-E620-43A6-ADA2-1D60899B7EC1}" type="slidenum">
              <a:rPr lang="fi-FI" smtClean="0"/>
              <a:t>‹#›</a:t>
            </a:fld>
            <a:endParaRPr lang="fi-FI"/>
          </a:p>
        </p:txBody>
      </p:sp>
    </p:spTree>
    <p:extLst>
      <p:ext uri="{BB962C8B-B14F-4D97-AF65-F5344CB8AC3E}">
        <p14:creationId xmlns:p14="http://schemas.microsoft.com/office/powerpoint/2010/main" val="5156960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Otsikko ja pystysuora teksti">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AF926946-2000-2CB5-42E1-E2B2234827DD}"/>
              </a:ext>
            </a:extLst>
          </p:cNvPr>
          <p:cNvSpPr>
            <a:spLocks noGrp="1"/>
          </p:cNvSpPr>
          <p:nvPr>
            <p:ph type="title"/>
          </p:nvPr>
        </p:nvSpPr>
        <p:spPr/>
        <p:txBody>
          <a:bodyPr/>
          <a:lstStyle/>
          <a:p>
            <a:r>
              <a:rPr lang="fi-FI"/>
              <a:t>Muokkaa ots. perustyyl. napsautt.</a:t>
            </a:r>
          </a:p>
        </p:txBody>
      </p:sp>
      <p:sp>
        <p:nvSpPr>
          <p:cNvPr id="3" name="Pystysuoran tekstin paikkamerkki 2">
            <a:extLst>
              <a:ext uri="{FF2B5EF4-FFF2-40B4-BE49-F238E27FC236}">
                <a16:creationId xmlns:a16="http://schemas.microsoft.com/office/drawing/2014/main" id="{9769205F-A62F-1AE3-EDF9-B5E207DE7ED7}"/>
              </a:ext>
            </a:extLst>
          </p:cNvPr>
          <p:cNvSpPr>
            <a:spLocks noGrp="1"/>
          </p:cNvSpPr>
          <p:nvPr>
            <p:ph type="body" orient="vert" idx="1"/>
          </p:nvPr>
        </p:nvSpPr>
        <p:spPr/>
        <p:txBody>
          <a:bodyPr vert="eaVert"/>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Päivämäärän paikkamerkki 3">
            <a:extLst>
              <a:ext uri="{FF2B5EF4-FFF2-40B4-BE49-F238E27FC236}">
                <a16:creationId xmlns:a16="http://schemas.microsoft.com/office/drawing/2014/main" id="{2A46FC6B-FBE2-E1CD-BF9F-C019F47AD19E}"/>
              </a:ext>
            </a:extLst>
          </p:cNvPr>
          <p:cNvSpPr>
            <a:spLocks noGrp="1"/>
          </p:cNvSpPr>
          <p:nvPr>
            <p:ph type="dt" sz="half" idx="10"/>
          </p:nvPr>
        </p:nvSpPr>
        <p:spPr/>
        <p:txBody>
          <a:bodyPr/>
          <a:lstStyle/>
          <a:p>
            <a:fld id="{9CF08AA7-2222-443B-A109-DD835572279F}" type="datetimeFigureOut">
              <a:rPr lang="fi-FI" smtClean="0"/>
              <a:t>10.3.2024</a:t>
            </a:fld>
            <a:endParaRPr lang="fi-FI"/>
          </a:p>
        </p:txBody>
      </p:sp>
      <p:sp>
        <p:nvSpPr>
          <p:cNvPr id="5" name="Alatunnisteen paikkamerkki 4">
            <a:extLst>
              <a:ext uri="{FF2B5EF4-FFF2-40B4-BE49-F238E27FC236}">
                <a16:creationId xmlns:a16="http://schemas.microsoft.com/office/drawing/2014/main" id="{A370A928-E922-B9AF-401D-59AD19596541}"/>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E2EE2FEE-2149-F356-51CD-04D1E528656F}"/>
              </a:ext>
            </a:extLst>
          </p:cNvPr>
          <p:cNvSpPr>
            <a:spLocks noGrp="1"/>
          </p:cNvSpPr>
          <p:nvPr>
            <p:ph type="sldNum" sz="quarter" idx="12"/>
          </p:nvPr>
        </p:nvSpPr>
        <p:spPr/>
        <p:txBody>
          <a:bodyPr/>
          <a:lstStyle/>
          <a:p>
            <a:fld id="{42517824-E620-43A6-ADA2-1D60899B7EC1}" type="slidenum">
              <a:rPr lang="fi-FI" smtClean="0"/>
              <a:t>‹#›</a:t>
            </a:fld>
            <a:endParaRPr lang="fi-FI"/>
          </a:p>
        </p:txBody>
      </p:sp>
    </p:spTree>
    <p:extLst>
      <p:ext uri="{BB962C8B-B14F-4D97-AF65-F5344CB8AC3E}">
        <p14:creationId xmlns:p14="http://schemas.microsoft.com/office/powerpoint/2010/main" val="35208879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Pystysuora otsikko ja teksti">
    <p:spTree>
      <p:nvGrpSpPr>
        <p:cNvPr id="1" name=""/>
        <p:cNvGrpSpPr/>
        <p:nvPr/>
      </p:nvGrpSpPr>
      <p:grpSpPr>
        <a:xfrm>
          <a:off x="0" y="0"/>
          <a:ext cx="0" cy="0"/>
          <a:chOff x="0" y="0"/>
          <a:chExt cx="0" cy="0"/>
        </a:xfrm>
      </p:grpSpPr>
      <p:sp>
        <p:nvSpPr>
          <p:cNvPr id="2" name="Pystysuora otsikko 1">
            <a:extLst>
              <a:ext uri="{FF2B5EF4-FFF2-40B4-BE49-F238E27FC236}">
                <a16:creationId xmlns:a16="http://schemas.microsoft.com/office/drawing/2014/main" id="{46C9F997-B537-3F1F-1D60-92F84C5BDB9D}"/>
              </a:ext>
            </a:extLst>
          </p:cNvPr>
          <p:cNvSpPr>
            <a:spLocks noGrp="1"/>
          </p:cNvSpPr>
          <p:nvPr>
            <p:ph type="title" orient="vert"/>
          </p:nvPr>
        </p:nvSpPr>
        <p:spPr>
          <a:xfrm>
            <a:off x="8724900" y="365125"/>
            <a:ext cx="2628900" cy="5811838"/>
          </a:xfrm>
        </p:spPr>
        <p:txBody>
          <a:bodyPr vert="eaVert"/>
          <a:lstStyle/>
          <a:p>
            <a:r>
              <a:rPr lang="fi-FI"/>
              <a:t>Muokkaa ots. perustyyl. napsautt.</a:t>
            </a:r>
          </a:p>
        </p:txBody>
      </p:sp>
      <p:sp>
        <p:nvSpPr>
          <p:cNvPr id="3" name="Pystysuoran tekstin paikkamerkki 2">
            <a:extLst>
              <a:ext uri="{FF2B5EF4-FFF2-40B4-BE49-F238E27FC236}">
                <a16:creationId xmlns:a16="http://schemas.microsoft.com/office/drawing/2014/main" id="{58279B12-061B-5869-7CA9-BF761543D288}"/>
              </a:ext>
            </a:extLst>
          </p:cNvPr>
          <p:cNvSpPr>
            <a:spLocks noGrp="1"/>
          </p:cNvSpPr>
          <p:nvPr>
            <p:ph type="body" orient="vert" idx="1"/>
          </p:nvPr>
        </p:nvSpPr>
        <p:spPr>
          <a:xfrm>
            <a:off x="838200" y="365125"/>
            <a:ext cx="7734300" cy="5811838"/>
          </a:xfrm>
        </p:spPr>
        <p:txBody>
          <a:bodyPr vert="eaVert"/>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Päivämäärän paikkamerkki 3">
            <a:extLst>
              <a:ext uri="{FF2B5EF4-FFF2-40B4-BE49-F238E27FC236}">
                <a16:creationId xmlns:a16="http://schemas.microsoft.com/office/drawing/2014/main" id="{949EF8FD-3257-867B-A9F1-422CD5568FCB}"/>
              </a:ext>
            </a:extLst>
          </p:cNvPr>
          <p:cNvSpPr>
            <a:spLocks noGrp="1"/>
          </p:cNvSpPr>
          <p:nvPr>
            <p:ph type="dt" sz="half" idx="10"/>
          </p:nvPr>
        </p:nvSpPr>
        <p:spPr/>
        <p:txBody>
          <a:bodyPr/>
          <a:lstStyle/>
          <a:p>
            <a:fld id="{9CF08AA7-2222-443B-A109-DD835572279F}" type="datetimeFigureOut">
              <a:rPr lang="fi-FI" smtClean="0"/>
              <a:t>10.3.2024</a:t>
            </a:fld>
            <a:endParaRPr lang="fi-FI"/>
          </a:p>
        </p:txBody>
      </p:sp>
      <p:sp>
        <p:nvSpPr>
          <p:cNvPr id="5" name="Alatunnisteen paikkamerkki 4">
            <a:extLst>
              <a:ext uri="{FF2B5EF4-FFF2-40B4-BE49-F238E27FC236}">
                <a16:creationId xmlns:a16="http://schemas.microsoft.com/office/drawing/2014/main" id="{214DD91C-532B-AD51-0C18-600A83E44A43}"/>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14346B3D-CF1F-D821-3130-4BB10C8B5BC8}"/>
              </a:ext>
            </a:extLst>
          </p:cNvPr>
          <p:cNvSpPr>
            <a:spLocks noGrp="1"/>
          </p:cNvSpPr>
          <p:nvPr>
            <p:ph type="sldNum" sz="quarter" idx="12"/>
          </p:nvPr>
        </p:nvSpPr>
        <p:spPr/>
        <p:txBody>
          <a:bodyPr/>
          <a:lstStyle/>
          <a:p>
            <a:fld id="{42517824-E620-43A6-ADA2-1D60899B7EC1}" type="slidenum">
              <a:rPr lang="fi-FI" smtClean="0"/>
              <a:t>‹#›</a:t>
            </a:fld>
            <a:endParaRPr lang="fi-FI"/>
          </a:p>
        </p:txBody>
      </p:sp>
    </p:spTree>
    <p:extLst>
      <p:ext uri="{BB962C8B-B14F-4D97-AF65-F5344CB8AC3E}">
        <p14:creationId xmlns:p14="http://schemas.microsoft.com/office/powerpoint/2010/main" val="28028060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Otsikko ja sisältö">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3C18DD22-424C-4F27-99CE-470DDDB44ED6}"/>
              </a:ext>
            </a:extLst>
          </p:cNvPr>
          <p:cNvSpPr>
            <a:spLocks noGrp="1"/>
          </p:cNvSpPr>
          <p:nvPr>
            <p:ph type="title"/>
          </p:nvPr>
        </p:nvSpPr>
        <p:spPr/>
        <p:txBody>
          <a:bodyPr/>
          <a:lstStyle/>
          <a:p>
            <a:r>
              <a:rPr lang="fi-FI"/>
              <a:t>Muokkaa ots. perustyyl. napsautt.</a:t>
            </a:r>
          </a:p>
        </p:txBody>
      </p:sp>
      <p:sp>
        <p:nvSpPr>
          <p:cNvPr id="3" name="Sisällön paikkamerkki 2">
            <a:extLst>
              <a:ext uri="{FF2B5EF4-FFF2-40B4-BE49-F238E27FC236}">
                <a16:creationId xmlns:a16="http://schemas.microsoft.com/office/drawing/2014/main" id="{0FB5B906-F86E-4E30-FB78-63DB10B0137C}"/>
              </a:ext>
            </a:extLst>
          </p:cNvPr>
          <p:cNvSpPr>
            <a:spLocks noGrp="1"/>
          </p:cNvSpPr>
          <p:nvPr>
            <p:ph idx="1"/>
          </p:nvPr>
        </p:nvSpPr>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Päivämäärän paikkamerkki 3">
            <a:extLst>
              <a:ext uri="{FF2B5EF4-FFF2-40B4-BE49-F238E27FC236}">
                <a16:creationId xmlns:a16="http://schemas.microsoft.com/office/drawing/2014/main" id="{D710A31F-D13E-16A7-5432-0886A51EAA20}"/>
              </a:ext>
            </a:extLst>
          </p:cNvPr>
          <p:cNvSpPr>
            <a:spLocks noGrp="1"/>
          </p:cNvSpPr>
          <p:nvPr>
            <p:ph type="dt" sz="half" idx="10"/>
          </p:nvPr>
        </p:nvSpPr>
        <p:spPr/>
        <p:txBody>
          <a:bodyPr/>
          <a:lstStyle/>
          <a:p>
            <a:fld id="{9CF08AA7-2222-443B-A109-DD835572279F}" type="datetimeFigureOut">
              <a:rPr lang="fi-FI" smtClean="0"/>
              <a:t>10.3.2024</a:t>
            </a:fld>
            <a:endParaRPr lang="fi-FI"/>
          </a:p>
        </p:txBody>
      </p:sp>
      <p:sp>
        <p:nvSpPr>
          <p:cNvPr id="5" name="Alatunnisteen paikkamerkki 4">
            <a:extLst>
              <a:ext uri="{FF2B5EF4-FFF2-40B4-BE49-F238E27FC236}">
                <a16:creationId xmlns:a16="http://schemas.microsoft.com/office/drawing/2014/main" id="{90D6E58D-35C1-A73E-22FF-81AB9CFE2822}"/>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68D3AE1C-011D-5824-1F48-C175F43EF1BA}"/>
              </a:ext>
            </a:extLst>
          </p:cNvPr>
          <p:cNvSpPr>
            <a:spLocks noGrp="1"/>
          </p:cNvSpPr>
          <p:nvPr>
            <p:ph type="sldNum" sz="quarter" idx="12"/>
          </p:nvPr>
        </p:nvSpPr>
        <p:spPr/>
        <p:txBody>
          <a:bodyPr/>
          <a:lstStyle/>
          <a:p>
            <a:fld id="{42517824-E620-43A6-ADA2-1D60899B7EC1}" type="slidenum">
              <a:rPr lang="fi-FI" smtClean="0"/>
              <a:t>‹#›</a:t>
            </a:fld>
            <a:endParaRPr lang="fi-FI"/>
          </a:p>
        </p:txBody>
      </p:sp>
    </p:spTree>
    <p:extLst>
      <p:ext uri="{BB962C8B-B14F-4D97-AF65-F5344CB8AC3E}">
        <p14:creationId xmlns:p14="http://schemas.microsoft.com/office/powerpoint/2010/main" val="26622119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Osan ylätunniste">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CCECB35C-B9E5-E70C-1A02-53D4B5BC4BF5}"/>
              </a:ext>
            </a:extLst>
          </p:cNvPr>
          <p:cNvSpPr>
            <a:spLocks noGrp="1"/>
          </p:cNvSpPr>
          <p:nvPr>
            <p:ph type="title"/>
          </p:nvPr>
        </p:nvSpPr>
        <p:spPr>
          <a:xfrm>
            <a:off x="831850" y="1709738"/>
            <a:ext cx="10515600" cy="2852737"/>
          </a:xfrm>
        </p:spPr>
        <p:txBody>
          <a:bodyPr anchor="b"/>
          <a:lstStyle>
            <a:lvl1pPr>
              <a:defRPr sz="6000"/>
            </a:lvl1pPr>
          </a:lstStyle>
          <a:p>
            <a:r>
              <a:rPr lang="fi-FI"/>
              <a:t>Muokkaa ots. perustyyl. napsautt.</a:t>
            </a:r>
          </a:p>
        </p:txBody>
      </p:sp>
      <p:sp>
        <p:nvSpPr>
          <p:cNvPr id="3" name="Tekstin paikkamerkki 2">
            <a:extLst>
              <a:ext uri="{FF2B5EF4-FFF2-40B4-BE49-F238E27FC236}">
                <a16:creationId xmlns:a16="http://schemas.microsoft.com/office/drawing/2014/main" id="{D1EE743D-E2B9-CF5C-A9C3-2356E85ECA1A}"/>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fi-FI"/>
              <a:t>Muokkaa tekstin perustyylejä napsauttamalla</a:t>
            </a:r>
          </a:p>
        </p:txBody>
      </p:sp>
      <p:sp>
        <p:nvSpPr>
          <p:cNvPr id="4" name="Päivämäärän paikkamerkki 3">
            <a:extLst>
              <a:ext uri="{FF2B5EF4-FFF2-40B4-BE49-F238E27FC236}">
                <a16:creationId xmlns:a16="http://schemas.microsoft.com/office/drawing/2014/main" id="{05802E40-F6F5-1638-5041-AFDF2C729D5C}"/>
              </a:ext>
            </a:extLst>
          </p:cNvPr>
          <p:cNvSpPr>
            <a:spLocks noGrp="1"/>
          </p:cNvSpPr>
          <p:nvPr>
            <p:ph type="dt" sz="half" idx="10"/>
          </p:nvPr>
        </p:nvSpPr>
        <p:spPr/>
        <p:txBody>
          <a:bodyPr/>
          <a:lstStyle/>
          <a:p>
            <a:fld id="{9CF08AA7-2222-443B-A109-DD835572279F}" type="datetimeFigureOut">
              <a:rPr lang="fi-FI" smtClean="0"/>
              <a:t>10.3.2024</a:t>
            </a:fld>
            <a:endParaRPr lang="fi-FI"/>
          </a:p>
        </p:txBody>
      </p:sp>
      <p:sp>
        <p:nvSpPr>
          <p:cNvPr id="5" name="Alatunnisteen paikkamerkki 4">
            <a:extLst>
              <a:ext uri="{FF2B5EF4-FFF2-40B4-BE49-F238E27FC236}">
                <a16:creationId xmlns:a16="http://schemas.microsoft.com/office/drawing/2014/main" id="{9726E5F7-12DA-891E-4366-2BB3201CFEFF}"/>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B63A9545-42E1-9458-6D2C-1A681A5847C9}"/>
              </a:ext>
            </a:extLst>
          </p:cNvPr>
          <p:cNvSpPr>
            <a:spLocks noGrp="1"/>
          </p:cNvSpPr>
          <p:nvPr>
            <p:ph type="sldNum" sz="quarter" idx="12"/>
          </p:nvPr>
        </p:nvSpPr>
        <p:spPr/>
        <p:txBody>
          <a:bodyPr/>
          <a:lstStyle/>
          <a:p>
            <a:fld id="{42517824-E620-43A6-ADA2-1D60899B7EC1}" type="slidenum">
              <a:rPr lang="fi-FI" smtClean="0"/>
              <a:t>‹#›</a:t>
            </a:fld>
            <a:endParaRPr lang="fi-FI"/>
          </a:p>
        </p:txBody>
      </p:sp>
    </p:spTree>
    <p:extLst>
      <p:ext uri="{BB962C8B-B14F-4D97-AF65-F5344CB8AC3E}">
        <p14:creationId xmlns:p14="http://schemas.microsoft.com/office/powerpoint/2010/main" val="15108185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Kaksi sisältökohdetta">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59A659E9-873F-83F3-6DC7-E77153F98DEF}"/>
              </a:ext>
            </a:extLst>
          </p:cNvPr>
          <p:cNvSpPr>
            <a:spLocks noGrp="1"/>
          </p:cNvSpPr>
          <p:nvPr>
            <p:ph type="title"/>
          </p:nvPr>
        </p:nvSpPr>
        <p:spPr/>
        <p:txBody>
          <a:bodyPr/>
          <a:lstStyle/>
          <a:p>
            <a:r>
              <a:rPr lang="fi-FI"/>
              <a:t>Muokkaa ots. perustyyl. napsautt.</a:t>
            </a:r>
          </a:p>
        </p:txBody>
      </p:sp>
      <p:sp>
        <p:nvSpPr>
          <p:cNvPr id="3" name="Sisällön paikkamerkki 2">
            <a:extLst>
              <a:ext uri="{FF2B5EF4-FFF2-40B4-BE49-F238E27FC236}">
                <a16:creationId xmlns:a16="http://schemas.microsoft.com/office/drawing/2014/main" id="{D0F6DDA6-D2CE-FAB1-5CA0-7A5D68A27A1D}"/>
              </a:ext>
            </a:extLst>
          </p:cNvPr>
          <p:cNvSpPr>
            <a:spLocks noGrp="1"/>
          </p:cNvSpPr>
          <p:nvPr>
            <p:ph sz="half" idx="1"/>
          </p:nvPr>
        </p:nvSpPr>
        <p:spPr>
          <a:xfrm>
            <a:off x="838200" y="1825625"/>
            <a:ext cx="5181600" cy="4351338"/>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Sisällön paikkamerkki 3">
            <a:extLst>
              <a:ext uri="{FF2B5EF4-FFF2-40B4-BE49-F238E27FC236}">
                <a16:creationId xmlns:a16="http://schemas.microsoft.com/office/drawing/2014/main" id="{9204833D-EF14-DA3A-3A30-D91325FB1D21}"/>
              </a:ext>
            </a:extLst>
          </p:cNvPr>
          <p:cNvSpPr>
            <a:spLocks noGrp="1"/>
          </p:cNvSpPr>
          <p:nvPr>
            <p:ph sz="half" idx="2"/>
          </p:nvPr>
        </p:nvSpPr>
        <p:spPr>
          <a:xfrm>
            <a:off x="6172200" y="1825625"/>
            <a:ext cx="5181600" cy="4351338"/>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5" name="Päivämäärän paikkamerkki 4">
            <a:extLst>
              <a:ext uri="{FF2B5EF4-FFF2-40B4-BE49-F238E27FC236}">
                <a16:creationId xmlns:a16="http://schemas.microsoft.com/office/drawing/2014/main" id="{80016795-4BE9-846A-9BF7-058569268978}"/>
              </a:ext>
            </a:extLst>
          </p:cNvPr>
          <p:cNvSpPr>
            <a:spLocks noGrp="1"/>
          </p:cNvSpPr>
          <p:nvPr>
            <p:ph type="dt" sz="half" idx="10"/>
          </p:nvPr>
        </p:nvSpPr>
        <p:spPr/>
        <p:txBody>
          <a:bodyPr/>
          <a:lstStyle/>
          <a:p>
            <a:fld id="{9CF08AA7-2222-443B-A109-DD835572279F}" type="datetimeFigureOut">
              <a:rPr lang="fi-FI" smtClean="0"/>
              <a:t>10.3.2024</a:t>
            </a:fld>
            <a:endParaRPr lang="fi-FI"/>
          </a:p>
        </p:txBody>
      </p:sp>
      <p:sp>
        <p:nvSpPr>
          <p:cNvPr id="6" name="Alatunnisteen paikkamerkki 5">
            <a:extLst>
              <a:ext uri="{FF2B5EF4-FFF2-40B4-BE49-F238E27FC236}">
                <a16:creationId xmlns:a16="http://schemas.microsoft.com/office/drawing/2014/main" id="{AA294FAE-BB8D-CA7D-ADF9-52AE2F809A40}"/>
              </a:ext>
            </a:extLst>
          </p:cNvPr>
          <p:cNvSpPr>
            <a:spLocks noGrp="1"/>
          </p:cNvSpPr>
          <p:nvPr>
            <p:ph type="ftr" sz="quarter" idx="11"/>
          </p:nvPr>
        </p:nvSpPr>
        <p:spPr/>
        <p:txBody>
          <a:bodyPr/>
          <a:lstStyle/>
          <a:p>
            <a:endParaRPr lang="fi-FI"/>
          </a:p>
        </p:txBody>
      </p:sp>
      <p:sp>
        <p:nvSpPr>
          <p:cNvPr id="7" name="Dian numeron paikkamerkki 6">
            <a:extLst>
              <a:ext uri="{FF2B5EF4-FFF2-40B4-BE49-F238E27FC236}">
                <a16:creationId xmlns:a16="http://schemas.microsoft.com/office/drawing/2014/main" id="{3E758DED-570C-6D04-235D-C85877C220B8}"/>
              </a:ext>
            </a:extLst>
          </p:cNvPr>
          <p:cNvSpPr>
            <a:spLocks noGrp="1"/>
          </p:cNvSpPr>
          <p:nvPr>
            <p:ph type="sldNum" sz="quarter" idx="12"/>
          </p:nvPr>
        </p:nvSpPr>
        <p:spPr/>
        <p:txBody>
          <a:bodyPr/>
          <a:lstStyle/>
          <a:p>
            <a:fld id="{42517824-E620-43A6-ADA2-1D60899B7EC1}" type="slidenum">
              <a:rPr lang="fi-FI" smtClean="0"/>
              <a:t>‹#›</a:t>
            </a:fld>
            <a:endParaRPr lang="fi-FI"/>
          </a:p>
        </p:txBody>
      </p:sp>
    </p:spTree>
    <p:extLst>
      <p:ext uri="{BB962C8B-B14F-4D97-AF65-F5344CB8AC3E}">
        <p14:creationId xmlns:p14="http://schemas.microsoft.com/office/powerpoint/2010/main" val="4029913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tailu">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A2B35782-A769-DB20-0B9F-CC4CA2537FA2}"/>
              </a:ext>
            </a:extLst>
          </p:cNvPr>
          <p:cNvSpPr>
            <a:spLocks noGrp="1"/>
          </p:cNvSpPr>
          <p:nvPr>
            <p:ph type="title"/>
          </p:nvPr>
        </p:nvSpPr>
        <p:spPr>
          <a:xfrm>
            <a:off x="839788" y="365125"/>
            <a:ext cx="10515600" cy="1325563"/>
          </a:xfrm>
        </p:spPr>
        <p:txBody>
          <a:bodyPr/>
          <a:lstStyle/>
          <a:p>
            <a:r>
              <a:rPr lang="fi-FI"/>
              <a:t>Muokkaa ots. perustyyl. napsautt.</a:t>
            </a:r>
          </a:p>
        </p:txBody>
      </p:sp>
      <p:sp>
        <p:nvSpPr>
          <p:cNvPr id="3" name="Tekstin paikkamerkki 2">
            <a:extLst>
              <a:ext uri="{FF2B5EF4-FFF2-40B4-BE49-F238E27FC236}">
                <a16:creationId xmlns:a16="http://schemas.microsoft.com/office/drawing/2014/main" id="{FE34A042-7230-CC0B-8E29-520A920D0A4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a:t>Muokkaa tekstin perustyylejä napsauttamalla</a:t>
            </a:r>
          </a:p>
        </p:txBody>
      </p:sp>
      <p:sp>
        <p:nvSpPr>
          <p:cNvPr id="4" name="Sisällön paikkamerkki 3">
            <a:extLst>
              <a:ext uri="{FF2B5EF4-FFF2-40B4-BE49-F238E27FC236}">
                <a16:creationId xmlns:a16="http://schemas.microsoft.com/office/drawing/2014/main" id="{F5B8CE69-B70C-7905-0DC3-AF91237D2B7E}"/>
              </a:ext>
            </a:extLst>
          </p:cNvPr>
          <p:cNvSpPr>
            <a:spLocks noGrp="1"/>
          </p:cNvSpPr>
          <p:nvPr>
            <p:ph sz="half" idx="2"/>
          </p:nvPr>
        </p:nvSpPr>
        <p:spPr>
          <a:xfrm>
            <a:off x="839788" y="2505075"/>
            <a:ext cx="5157787" cy="3684588"/>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5" name="Tekstin paikkamerkki 4">
            <a:extLst>
              <a:ext uri="{FF2B5EF4-FFF2-40B4-BE49-F238E27FC236}">
                <a16:creationId xmlns:a16="http://schemas.microsoft.com/office/drawing/2014/main" id="{F48760F2-CB7D-722D-E753-94BAD58AE63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a:t>Muokkaa tekstin perustyylejä napsauttamalla</a:t>
            </a:r>
          </a:p>
        </p:txBody>
      </p:sp>
      <p:sp>
        <p:nvSpPr>
          <p:cNvPr id="6" name="Sisällön paikkamerkki 5">
            <a:extLst>
              <a:ext uri="{FF2B5EF4-FFF2-40B4-BE49-F238E27FC236}">
                <a16:creationId xmlns:a16="http://schemas.microsoft.com/office/drawing/2014/main" id="{2BD387E8-07F4-189A-1E32-F32E4CDF08B3}"/>
              </a:ext>
            </a:extLst>
          </p:cNvPr>
          <p:cNvSpPr>
            <a:spLocks noGrp="1"/>
          </p:cNvSpPr>
          <p:nvPr>
            <p:ph sz="quarter" idx="4"/>
          </p:nvPr>
        </p:nvSpPr>
        <p:spPr>
          <a:xfrm>
            <a:off x="6172200" y="2505075"/>
            <a:ext cx="5183188" cy="3684588"/>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7" name="Päivämäärän paikkamerkki 6">
            <a:extLst>
              <a:ext uri="{FF2B5EF4-FFF2-40B4-BE49-F238E27FC236}">
                <a16:creationId xmlns:a16="http://schemas.microsoft.com/office/drawing/2014/main" id="{2DC2A113-895E-5BAE-3F8D-3DA846C0F3CD}"/>
              </a:ext>
            </a:extLst>
          </p:cNvPr>
          <p:cNvSpPr>
            <a:spLocks noGrp="1"/>
          </p:cNvSpPr>
          <p:nvPr>
            <p:ph type="dt" sz="half" idx="10"/>
          </p:nvPr>
        </p:nvSpPr>
        <p:spPr/>
        <p:txBody>
          <a:bodyPr/>
          <a:lstStyle/>
          <a:p>
            <a:fld id="{9CF08AA7-2222-443B-A109-DD835572279F}" type="datetimeFigureOut">
              <a:rPr lang="fi-FI" smtClean="0"/>
              <a:t>10.3.2024</a:t>
            </a:fld>
            <a:endParaRPr lang="fi-FI"/>
          </a:p>
        </p:txBody>
      </p:sp>
      <p:sp>
        <p:nvSpPr>
          <p:cNvPr id="8" name="Alatunnisteen paikkamerkki 7">
            <a:extLst>
              <a:ext uri="{FF2B5EF4-FFF2-40B4-BE49-F238E27FC236}">
                <a16:creationId xmlns:a16="http://schemas.microsoft.com/office/drawing/2014/main" id="{0AB6FA33-6060-2C62-24C0-A5C707BBEB3E}"/>
              </a:ext>
            </a:extLst>
          </p:cNvPr>
          <p:cNvSpPr>
            <a:spLocks noGrp="1"/>
          </p:cNvSpPr>
          <p:nvPr>
            <p:ph type="ftr" sz="quarter" idx="11"/>
          </p:nvPr>
        </p:nvSpPr>
        <p:spPr/>
        <p:txBody>
          <a:bodyPr/>
          <a:lstStyle/>
          <a:p>
            <a:endParaRPr lang="fi-FI"/>
          </a:p>
        </p:txBody>
      </p:sp>
      <p:sp>
        <p:nvSpPr>
          <p:cNvPr id="9" name="Dian numeron paikkamerkki 8">
            <a:extLst>
              <a:ext uri="{FF2B5EF4-FFF2-40B4-BE49-F238E27FC236}">
                <a16:creationId xmlns:a16="http://schemas.microsoft.com/office/drawing/2014/main" id="{94F2B097-F45E-2EF4-F84C-22010DD49CBA}"/>
              </a:ext>
            </a:extLst>
          </p:cNvPr>
          <p:cNvSpPr>
            <a:spLocks noGrp="1"/>
          </p:cNvSpPr>
          <p:nvPr>
            <p:ph type="sldNum" sz="quarter" idx="12"/>
          </p:nvPr>
        </p:nvSpPr>
        <p:spPr/>
        <p:txBody>
          <a:bodyPr/>
          <a:lstStyle/>
          <a:p>
            <a:fld id="{42517824-E620-43A6-ADA2-1D60899B7EC1}" type="slidenum">
              <a:rPr lang="fi-FI" smtClean="0"/>
              <a:t>‹#›</a:t>
            </a:fld>
            <a:endParaRPr lang="fi-FI"/>
          </a:p>
        </p:txBody>
      </p:sp>
    </p:spTree>
    <p:extLst>
      <p:ext uri="{BB962C8B-B14F-4D97-AF65-F5344CB8AC3E}">
        <p14:creationId xmlns:p14="http://schemas.microsoft.com/office/powerpoint/2010/main" val="9762988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Vain otsikko">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5C62510A-AA1A-5817-F539-F594A37D5132}"/>
              </a:ext>
            </a:extLst>
          </p:cNvPr>
          <p:cNvSpPr>
            <a:spLocks noGrp="1"/>
          </p:cNvSpPr>
          <p:nvPr>
            <p:ph type="title"/>
          </p:nvPr>
        </p:nvSpPr>
        <p:spPr/>
        <p:txBody>
          <a:bodyPr/>
          <a:lstStyle/>
          <a:p>
            <a:r>
              <a:rPr lang="fi-FI"/>
              <a:t>Muokkaa ots. perustyyl. napsautt.</a:t>
            </a:r>
          </a:p>
        </p:txBody>
      </p:sp>
      <p:sp>
        <p:nvSpPr>
          <p:cNvPr id="3" name="Päivämäärän paikkamerkki 2">
            <a:extLst>
              <a:ext uri="{FF2B5EF4-FFF2-40B4-BE49-F238E27FC236}">
                <a16:creationId xmlns:a16="http://schemas.microsoft.com/office/drawing/2014/main" id="{B485F801-E605-4ED9-0FE6-1D46B1237BD6}"/>
              </a:ext>
            </a:extLst>
          </p:cNvPr>
          <p:cNvSpPr>
            <a:spLocks noGrp="1"/>
          </p:cNvSpPr>
          <p:nvPr>
            <p:ph type="dt" sz="half" idx="10"/>
          </p:nvPr>
        </p:nvSpPr>
        <p:spPr/>
        <p:txBody>
          <a:bodyPr/>
          <a:lstStyle/>
          <a:p>
            <a:fld id="{9CF08AA7-2222-443B-A109-DD835572279F}" type="datetimeFigureOut">
              <a:rPr lang="fi-FI" smtClean="0"/>
              <a:t>10.3.2024</a:t>
            </a:fld>
            <a:endParaRPr lang="fi-FI"/>
          </a:p>
        </p:txBody>
      </p:sp>
      <p:sp>
        <p:nvSpPr>
          <p:cNvPr id="4" name="Alatunnisteen paikkamerkki 3">
            <a:extLst>
              <a:ext uri="{FF2B5EF4-FFF2-40B4-BE49-F238E27FC236}">
                <a16:creationId xmlns:a16="http://schemas.microsoft.com/office/drawing/2014/main" id="{190AC46E-1435-116F-E84E-60510BA7843C}"/>
              </a:ext>
            </a:extLst>
          </p:cNvPr>
          <p:cNvSpPr>
            <a:spLocks noGrp="1"/>
          </p:cNvSpPr>
          <p:nvPr>
            <p:ph type="ftr" sz="quarter" idx="11"/>
          </p:nvPr>
        </p:nvSpPr>
        <p:spPr/>
        <p:txBody>
          <a:bodyPr/>
          <a:lstStyle/>
          <a:p>
            <a:endParaRPr lang="fi-FI"/>
          </a:p>
        </p:txBody>
      </p:sp>
      <p:sp>
        <p:nvSpPr>
          <p:cNvPr id="5" name="Dian numeron paikkamerkki 4">
            <a:extLst>
              <a:ext uri="{FF2B5EF4-FFF2-40B4-BE49-F238E27FC236}">
                <a16:creationId xmlns:a16="http://schemas.microsoft.com/office/drawing/2014/main" id="{37888912-3EEC-EAA6-7F97-ADE433A50F14}"/>
              </a:ext>
            </a:extLst>
          </p:cNvPr>
          <p:cNvSpPr>
            <a:spLocks noGrp="1"/>
          </p:cNvSpPr>
          <p:nvPr>
            <p:ph type="sldNum" sz="quarter" idx="12"/>
          </p:nvPr>
        </p:nvSpPr>
        <p:spPr/>
        <p:txBody>
          <a:bodyPr/>
          <a:lstStyle/>
          <a:p>
            <a:fld id="{42517824-E620-43A6-ADA2-1D60899B7EC1}" type="slidenum">
              <a:rPr lang="fi-FI" smtClean="0"/>
              <a:t>‹#›</a:t>
            </a:fld>
            <a:endParaRPr lang="fi-FI"/>
          </a:p>
        </p:txBody>
      </p:sp>
    </p:spTree>
    <p:extLst>
      <p:ext uri="{BB962C8B-B14F-4D97-AF65-F5344CB8AC3E}">
        <p14:creationId xmlns:p14="http://schemas.microsoft.com/office/powerpoint/2010/main" val="11084571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yhjä">
    <p:spTree>
      <p:nvGrpSpPr>
        <p:cNvPr id="1" name=""/>
        <p:cNvGrpSpPr/>
        <p:nvPr/>
      </p:nvGrpSpPr>
      <p:grpSpPr>
        <a:xfrm>
          <a:off x="0" y="0"/>
          <a:ext cx="0" cy="0"/>
          <a:chOff x="0" y="0"/>
          <a:chExt cx="0" cy="0"/>
        </a:xfrm>
      </p:grpSpPr>
      <p:sp>
        <p:nvSpPr>
          <p:cNvPr id="2" name="Päivämäärän paikkamerkki 1">
            <a:extLst>
              <a:ext uri="{FF2B5EF4-FFF2-40B4-BE49-F238E27FC236}">
                <a16:creationId xmlns:a16="http://schemas.microsoft.com/office/drawing/2014/main" id="{918E7EE7-0218-3CE7-716B-7B7AC47AB8CD}"/>
              </a:ext>
            </a:extLst>
          </p:cNvPr>
          <p:cNvSpPr>
            <a:spLocks noGrp="1"/>
          </p:cNvSpPr>
          <p:nvPr>
            <p:ph type="dt" sz="half" idx="10"/>
          </p:nvPr>
        </p:nvSpPr>
        <p:spPr/>
        <p:txBody>
          <a:bodyPr/>
          <a:lstStyle/>
          <a:p>
            <a:fld id="{9CF08AA7-2222-443B-A109-DD835572279F}" type="datetimeFigureOut">
              <a:rPr lang="fi-FI" smtClean="0"/>
              <a:t>10.3.2024</a:t>
            </a:fld>
            <a:endParaRPr lang="fi-FI"/>
          </a:p>
        </p:txBody>
      </p:sp>
      <p:sp>
        <p:nvSpPr>
          <p:cNvPr id="3" name="Alatunnisteen paikkamerkki 2">
            <a:extLst>
              <a:ext uri="{FF2B5EF4-FFF2-40B4-BE49-F238E27FC236}">
                <a16:creationId xmlns:a16="http://schemas.microsoft.com/office/drawing/2014/main" id="{62F86215-196D-57A6-66BF-E6C3CBCCA5F2}"/>
              </a:ext>
            </a:extLst>
          </p:cNvPr>
          <p:cNvSpPr>
            <a:spLocks noGrp="1"/>
          </p:cNvSpPr>
          <p:nvPr>
            <p:ph type="ftr" sz="quarter" idx="11"/>
          </p:nvPr>
        </p:nvSpPr>
        <p:spPr/>
        <p:txBody>
          <a:bodyPr/>
          <a:lstStyle/>
          <a:p>
            <a:endParaRPr lang="fi-FI"/>
          </a:p>
        </p:txBody>
      </p:sp>
      <p:sp>
        <p:nvSpPr>
          <p:cNvPr id="4" name="Dian numeron paikkamerkki 3">
            <a:extLst>
              <a:ext uri="{FF2B5EF4-FFF2-40B4-BE49-F238E27FC236}">
                <a16:creationId xmlns:a16="http://schemas.microsoft.com/office/drawing/2014/main" id="{B301BDA1-B02F-7AB1-501E-C0DF31A606B0}"/>
              </a:ext>
            </a:extLst>
          </p:cNvPr>
          <p:cNvSpPr>
            <a:spLocks noGrp="1"/>
          </p:cNvSpPr>
          <p:nvPr>
            <p:ph type="sldNum" sz="quarter" idx="12"/>
          </p:nvPr>
        </p:nvSpPr>
        <p:spPr/>
        <p:txBody>
          <a:bodyPr/>
          <a:lstStyle/>
          <a:p>
            <a:fld id="{42517824-E620-43A6-ADA2-1D60899B7EC1}" type="slidenum">
              <a:rPr lang="fi-FI" smtClean="0"/>
              <a:t>‹#›</a:t>
            </a:fld>
            <a:endParaRPr lang="fi-FI"/>
          </a:p>
        </p:txBody>
      </p:sp>
    </p:spTree>
    <p:extLst>
      <p:ext uri="{BB962C8B-B14F-4D97-AF65-F5344CB8AC3E}">
        <p14:creationId xmlns:p14="http://schemas.microsoft.com/office/powerpoint/2010/main" val="31547174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Kuvatekstillinen sisältö">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C0087890-6F54-CD98-3EF2-DDD05A564CE6}"/>
              </a:ext>
            </a:extLst>
          </p:cNvPr>
          <p:cNvSpPr>
            <a:spLocks noGrp="1"/>
          </p:cNvSpPr>
          <p:nvPr>
            <p:ph type="title"/>
          </p:nvPr>
        </p:nvSpPr>
        <p:spPr>
          <a:xfrm>
            <a:off x="839788" y="457200"/>
            <a:ext cx="3932237" cy="1600200"/>
          </a:xfrm>
        </p:spPr>
        <p:txBody>
          <a:bodyPr anchor="b"/>
          <a:lstStyle>
            <a:lvl1pPr>
              <a:defRPr sz="3200"/>
            </a:lvl1pPr>
          </a:lstStyle>
          <a:p>
            <a:r>
              <a:rPr lang="fi-FI"/>
              <a:t>Muokkaa ots. perustyyl. napsautt.</a:t>
            </a:r>
          </a:p>
        </p:txBody>
      </p:sp>
      <p:sp>
        <p:nvSpPr>
          <p:cNvPr id="3" name="Sisällön paikkamerkki 2">
            <a:extLst>
              <a:ext uri="{FF2B5EF4-FFF2-40B4-BE49-F238E27FC236}">
                <a16:creationId xmlns:a16="http://schemas.microsoft.com/office/drawing/2014/main" id="{1768AC96-C8F2-5031-7887-43F54017D05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Tekstin paikkamerkki 3">
            <a:extLst>
              <a:ext uri="{FF2B5EF4-FFF2-40B4-BE49-F238E27FC236}">
                <a16:creationId xmlns:a16="http://schemas.microsoft.com/office/drawing/2014/main" id="{65403F52-3AA3-FD4E-4F73-61D6DE2DB7D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i-FI"/>
              <a:t>Muokkaa tekstin perustyylejä napsauttamalla</a:t>
            </a:r>
          </a:p>
        </p:txBody>
      </p:sp>
      <p:sp>
        <p:nvSpPr>
          <p:cNvPr id="5" name="Päivämäärän paikkamerkki 4">
            <a:extLst>
              <a:ext uri="{FF2B5EF4-FFF2-40B4-BE49-F238E27FC236}">
                <a16:creationId xmlns:a16="http://schemas.microsoft.com/office/drawing/2014/main" id="{366F0046-24BA-6193-7133-E6C9433A3462}"/>
              </a:ext>
            </a:extLst>
          </p:cNvPr>
          <p:cNvSpPr>
            <a:spLocks noGrp="1"/>
          </p:cNvSpPr>
          <p:nvPr>
            <p:ph type="dt" sz="half" idx="10"/>
          </p:nvPr>
        </p:nvSpPr>
        <p:spPr/>
        <p:txBody>
          <a:bodyPr/>
          <a:lstStyle/>
          <a:p>
            <a:fld id="{9CF08AA7-2222-443B-A109-DD835572279F}" type="datetimeFigureOut">
              <a:rPr lang="fi-FI" smtClean="0"/>
              <a:t>10.3.2024</a:t>
            </a:fld>
            <a:endParaRPr lang="fi-FI"/>
          </a:p>
        </p:txBody>
      </p:sp>
      <p:sp>
        <p:nvSpPr>
          <p:cNvPr id="6" name="Alatunnisteen paikkamerkki 5">
            <a:extLst>
              <a:ext uri="{FF2B5EF4-FFF2-40B4-BE49-F238E27FC236}">
                <a16:creationId xmlns:a16="http://schemas.microsoft.com/office/drawing/2014/main" id="{77CE7793-0787-0E0D-AA07-6A619FD5FE02}"/>
              </a:ext>
            </a:extLst>
          </p:cNvPr>
          <p:cNvSpPr>
            <a:spLocks noGrp="1"/>
          </p:cNvSpPr>
          <p:nvPr>
            <p:ph type="ftr" sz="quarter" idx="11"/>
          </p:nvPr>
        </p:nvSpPr>
        <p:spPr/>
        <p:txBody>
          <a:bodyPr/>
          <a:lstStyle/>
          <a:p>
            <a:endParaRPr lang="fi-FI"/>
          </a:p>
        </p:txBody>
      </p:sp>
      <p:sp>
        <p:nvSpPr>
          <p:cNvPr id="7" name="Dian numeron paikkamerkki 6">
            <a:extLst>
              <a:ext uri="{FF2B5EF4-FFF2-40B4-BE49-F238E27FC236}">
                <a16:creationId xmlns:a16="http://schemas.microsoft.com/office/drawing/2014/main" id="{54CBB85B-28CA-E57B-74D1-9BDF0848CC5C}"/>
              </a:ext>
            </a:extLst>
          </p:cNvPr>
          <p:cNvSpPr>
            <a:spLocks noGrp="1"/>
          </p:cNvSpPr>
          <p:nvPr>
            <p:ph type="sldNum" sz="quarter" idx="12"/>
          </p:nvPr>
        </p:nvSpPr>
        <p:spPr/>
        <p:txBody>
          <a:bodyPr/>
          <a:lstStyle/>
          <a:p>
            <a:fld id="{42517824-E620-43A6-ADA2-1D60899B7EC1}" type="slidenum">
              <a:rPr lang="fi-FI" smtClean="0"/>
              <a:t>‹#›</a:t>
            </a:fld>
            <a:endParaRPr lang="fi-FI"/>
          </a:p>
        </p:txBody>
      </p:sp>
    </p:spTree>
    <p:extLst>
      <p:ext uri="{BB962C8B-B14F-4D97-AF65-F5344CB8AC3E}">
        <p14:creationId xmlns:p14="http://schemas.microsoft.com/office/powerpoint/2010/main" val="25116988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Kuvatekstillinen kuva">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3CD0C4DD-3F29-F94E-C7F2-41AE1B19B681}"/>
              </a:ext>
            </a:extLst>
          </p:cNvPr>
          <p:cNvSpPr>
            <a:spLocks noGrp="1"/>
          </p:cNvSpPr>
          <p:nvPr>
            <p:ph type="title"/>
          </p:nvPr>
        </p:nvSpPr>
        <p:spPr>
          <a:xfrm>
            <a:off x="839788" y="457200"/>
            <a:ext cx="3932237" cy="1600200"/>
          </a:xfrm>
        </p:spPr>
        <p:txBody>
          <a:bodyPr anchor="b"/>
          <a:lstStyle>
            <a:lvl1pPr>
              <a:defRPr sz="3200"/>
            </a:lvl1pPr>
          </a:lstStyle>
          <a:p>
            <a:r>
              <a:rPr lang="fi-FI"/>
              <a:t>Muokkaa ots. perustyyl. napsautt.</a:t>
            </a:r>
          </a:p>
        </p:txBody>
      </p:sp>
      <p:sp>
        <p:nvSpPr>
          <p:cNvPr id="3" name="Kuvan paikkamerkki 2">
            <a:extLst>
              <a:ext uri="{FF2B5EF4-FFF2-40B4-BE49-F238E27FC236}">
                <a16:creationId xmlns:a16="http://schemas.microsoft.com/office/drawing/2014/main" id="{0BB03559-3197-A482-E81A-E4B874893AD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i-FI"/>
          </a:p>
        </p:txBody>
      </p:sp>
      <p:sp>
        <p:nvSpPr>
          <p:cNvPr id="4" name="Tekstin paikkamerkki 3">
            <a:extLst>
              <a:ext uri="{FF2B5EF4-FFF2-40B4-BE49-F238E27FC236}">
                <a16:creationId xmlns:a16="http://schemas.microsoft.com/office/drawing/2014/main" id="{FA01F759-4418-1618-C36C-218A67FE6F5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i-FI"/>
              <a:t>Muokkaa tekstin perustyylejä napsauttamalla</a:t>
            </a:r>
          </a:p>
        </p:txBody>
      </p:sp>
      <p:sp>
        <p:nvSpPr>
          <p:cNvPr id="5" name="Päivämäärän paikkamerkki 4">
            <a:extLst>
              <a:ext uri="{FF2B5EF4-FFF2-40B4-BE49-F238E27FC236}">
                <a16:creationId xmlns:a16="http://schemas.microsoft.com/office/drawing/2014/main" id="{95B308ED-73BC-9255-79BC-171533141C37}"/>
              </a:ext>
            </a:extLst>
          </p:cNvPr>
          <p:cNvSpPr>
            <a:spLocks noGrp="1"/>
          </p:cNvSpPr>
          <p:nvPr>
            <p:ph type="dt" sz="half" idx="10"/>
          </p:nvPr>
        </p:nvSpPr>
        <p:spPr/>
        <p:txBody>
          <a:bodyPr/>
          <a:lstStyle/>
          <a:p>
            <a:fld id="{9CF08AA7-2222-443B-A109-DD835572279F}" type="datetimeFigureOut">
              <a:rPr lang="fi-FI" smtClean="0"/>
              <a:t>10.3.2024</a:t>
            </a:fld>
            <a:endParaRPr lang="fi-FI"/>
          </a:p>
        </p:txBody>
      </p:sp>
      <p:sp>
        <p:nvSpPr>
          <p:cNvPr id="6" name="Alatunnisteen paikkamerkki 5">
            <a:extLst>
              <a:ext uri="{FF2B5EF4-FFF2-40B4-BE49-F238E27FC236}">
                <a16:creationId xmlns:a16="http://schemas.microsoft.com/office/drawing/2014/main" id="{A20A63E1-7C5A-0316-E607-004A85EC27C3}"/>
              </a:ext>
            </a:extLst>
          </p:cNvPr>
          <p:cNvSpPr>
            <a:spLocks noGrp="1"/>
          </p:cNvSpPr>
          <p:nvPr>
            <p:ph type="ftr" sz="quarter" idx="11"/>
          </p:nvPr>
        </p:nvSpPr>
        <p:spPr/>
        <p:txBody>
          <a:bodyPr/>
          <a:lstStyle/>
          <a:p>
            <a:endParaRPr lang="fi-FI"/>
          </a:p>
        </p:txBody>
      </p:sp>
      <p:sp>
        <p:nvSpPr>
          <p:cNvPr id="7" name="Dian numeron paikkamerkki 6">
            <a:extLst>
              <a:ext uri="{FF2B5EF4-FFF2-40B4-BE49-F238E27FC236}">
                <a16:creationId xmlns:a16="http://schemas.microsoft.com/office/drawing/2014/main" id="{7D4F4028-3ABA-8276-973B-0E7C565EC301}"/>
              </a:ext>
            </a:extLst>
          </p:cNvPr>
          <p:cNvSpPr>
            <a:spLocks noGrp="1"/>
          </p:cNvSpPr>
          <p:nvPr>
            <p:ph type="sldNum" sz="quarter" idx="12"/>
          </p:nvPr>
        </p:nvSpPr>
        <p:spPr/>
        <p:txBody>
          <a:bodyPr/>
          <a:lstStyle/>
          <a:p>
            <a:fld id="{42517824-E620-43A6-ADA2-1D60899B7EC1}" type="slidenum">
              <a:rPr lang="fi-FI" smtClean="0"/>
              <a:t>‹#›</a:t>
            </a:fld>
            <a:endParaRPr lang="fi-FI"/>
          </a:p>
        </p:txBody>
      </p:sp>
    </p:spTree>
    <p:extLst>
      <p:ext uri="{BB962C8B-B14F-4D97-AF65-F5344CB8AC3E}">
        <p14:creationId xmlns:p14="http://schemas.microsoft.com/office/powerpoint/2010/main" val="14832892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Otsikon paikkamerkki 1">
            <a:extLst>
              <a:ext uri="{FF2B5EF4-FFF2-40B4-BE49-F238E27FC236}">
                <a16:creationId xmlns:a16="http://schemas.microsoft.com/office/drawing/2014/main" id="{5B036033-4172-7508-B267-482C0AABB4E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i-FI"/>
              <a:t>Muokkaa ots. perustyyl. napsautt.</a:t>
            </a:r>
          </a:p>
        </p:txBody>
      </p:sp>
      <p:sp>
        <p:nvSpPr>
          <p:cNvPr id="3" name="Tekstin paikkamerkki 2">
            <a:extLst>
              <a:ext uri="{FF2B5EF4-FFF2-40B4-BE49-F238E27FC236}">
                <a16:creationId xmlns:a16="http://schemas.microsoft.com/office/drawing/2014/main" id="{76D070E6-B34F-863F-4B71-BAD5370A5AD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Päivämäärän paikkamerkki 3">
            <a:extLst>
              <a:ext uri="{FF2B5EF4-FFF2-40B4-BE49-F238E27FC236}">
                <a16:creationId xmlns:a16="http://schemas.microsoft.com/office/drawing/2014/main" id="{329D7452-C95C-DDA6-6BC1-7861EFC99F1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9CF08AA7-2222-443B-A109-DD835572279F}" type="datetimeFigureOut">
              <a:rPr lang="fi-FI" smtClean="0"/>
              <a:t>10.3.2024</a:t>
            </a:fld>
            <a:endParaRPr lang="fi-FI"/>
          </a:p>
        </p:txBody>
      </p:sp>
      <p:sp>
        <p:nvSpPr>
          <p:cNvPr id="5" name="Alatunnisteen paikkamerkki 4">
            <a:extLst>
              <a:ext uri="{FF2B5EF4-FFF2-40B4-BE49-F238E27FC236}">
                <a16:creationId xmlns:a16="http://schemas.microsoft.com/office/drawing/2014/main" id="{2138FF51-480C-21FC-3ACB-B7ABAB5E541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fi-FI"/>
          </a:p>
        </p:txBody>
      </p:sp>
      <p:sp>
        <p:nvSpPr>
          <p:cNvPr id="6" name="Dian numeron paikkamerkki 5">
            <a:extLst>
              <a:ext uri="{FF2B5EF4-FFF2-40B4-BE49-F238E27FC236}">
                <a16:creationId xmlns:a16="http://schemas.microsoft.com/office/drawing/2014/main" id="{126A540A-CCA7-85CD-6C6F-E0050710D24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42517824-E620-43A6-ADA2-1D60899B7EC1}" type="slidenum">
              <a:rPr lang="fi-FI" smtClean="0"/>
              <a:t>‹#›</a:t>
            </a:fld>
            <a:endParaRPr lang="fi-FI"/>
          </a:p>
        </p:txBody>
      </p:sp>
    </p:spTree>
    <p:extLst>
      <p:ext uri="{BB962C8B-B14F-4D97-AF65-F5344CB8AC3E}">
        <p14:creationId xmlns:p14="http://schemas.microsoft.com/office/powerpoint/2010/main" val="388880599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EA3EBC7D-1F69-B882-5BC6-C7577B327E64}"/>
              </a:ext>
            </a:extLst>
          </p:cNvPr>
          <p:cNvSpPr>
            <a:spLocks noGrp="1"/>
          </p:cNvSpPr>
          <p:nvPr>
            <p:ph type="ctrTitle"/>
          </p:nvPr>
        </p:nvSpPr>
        <p:spPr/>
        <p:txBody>
          <a:bodyPr/>
          <a:lstStyle/>
          <a:p>
            <a:r>
              <a:rPr lang="fi-FI" dirty="0"/>
              <a:t>C-pojat ja D</a:t>
            </a:r>
          </a:p>
        </p:txBody>
      </p:sp>
      <p:sp>
        <p:nvSpPr>
          <p:cNvPr id="3" name="Alaotsikko 2">
            <a:extLst>
              <a:ext uri="{FF2B5EF4-FFF2-40B4-BE49-F238E27FC236}">
                <a16:creationId xmlns:a16="http://schemas.microsoft.com/office/drawing/2014/main" id="{3019DB0B-CF1E-B4C9-65D8-CCAA32B6BF79}"/>
              </a:ext>
            </a:extLst>
          </p:cNvPr>
          <p:cNvSpPr>
            <a:spLocks noGrp="1"/>
          </p:cNvSpPr>
          <p:nvPr>
            <p:ph type="subTitle" idx="1"/>
          </p:nvPr>
        </p:nvSpPr>
        <p:spPr/>
        <p:txBody>
          <a:bodyPr/>
          <a:lstStyle/>
          <a:p>
            <a:endParaRPr lang="fi-FI" dirty="0"/>
          </a:p>
          <a:p>
            <a:endParaRPr lang="fi-FI" dirty="0"/>
          </a:p>
          <a:p>
            <a:r>
              <a:rPr lang="fi-FI" dirty="0"/>
              <a:t>10.3.2024 / Matti Mäkinen</a:t>
            </a:r>
          </a:p>
        </p:txBody>
      </p:sp>
    </p:spTree>
    <p:extLst>
      <p:ext uri="{BB962C8B-B14F-4D97-AF65-F5344CB8AC3E}">
        <p14:creationId xmlns:p14="http://schemas.microsoft.com/office/powerpoint/2010/main" val="103160235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9980703B-DEE7-B9A7-39A8-4E5C48DFD820}"/>
              </a:ext>
            </a:extLst>
          </p:cNvPr>
          <p:cNvSpPr>
            <a:spLocks noGrp="1"/>
          </p:cNvSpPr>
          <p:nvPr>
            <p:ph type="title"/>
          </p:nvPr>
        </p:nvSpPr>
        <p:spPr/>
        <p:txBody>
          <a:bodyPr/>
          <a:lstStyle/>
          <a:p>
            <a:r>
              <a:rPr lang="fi-FI" dirty="0"/>
              <a:t>vieraspeli</a:t>
            </a:r>
          </a:p>
        </p:txBody>
      </p:sp>
      <p:sp>
        <p:nvSpPr>
          <p:cNvPr id="3" name="Sisällön paikkamerkki 2">
            <a:extLst>
              <a:ext uri="{FF2B5EF4-FFF2-40B4-BE49-F238E27FC236}">
                <a16:creationId xmlns:a16="http://schemas.microsoft.com/office/drawing/2014/main" id="{51479F68-7443-2272-2EFC-3F16A44933AD}"/>
              </a:ext>
            </a:extLst>
          </p:cNvPr>
          <p:cNvSpPr>
            <a:spLocks noGrp="1"/>
          </p:cNvSpPr>
          <p:nvPr>
            <p:ph idx="1"/>
          </p:nvPr>
        </p:nvSpPr>
        <p:spPr/>
        <p:txBody>
          <a:bodyPr/>
          <a:lstStyle/>
          <a:p>
            <a:r>
              <a:rPr lang="fi-FI" dirty="0"/>
              <a:t>Matka 40 €/pelaaja (lähtökohta, että tarvitaan 2 pikkubussia ja että kuskeja löytyy – pikkubussilla nousisi noin 60 €/pelaaja)</a:t>
            </a:r>
          </a:p>
          <a:p>
            <a:r>
              <a:rPr lang="fi-FI" dirty="0"/>
              <a:t>Ruoka (jos maksetaan kuskit ja valmennus pelaajamaksun sisällä ja syödään vain kerran)  noin 20 euroa/pelaaja</a:t>
            </a:r>
          </a:p>
          <a:p>
            <a:r>
              <a:rPr lang="fi-FI" dirty="0"/>
              <a:t>(pelinjohtajat 2-4 euroa/pelaaja – riippuen onko turnaus)</a:t>
            </a:r>
          </a:p>
          <a:p>
            <a:endParaRPr lang="fi-FI" dirty="0"/>
          </a:p>
          <a:p>
            <a:pPr marL="0" indent="0">
              <a:buNone/>
            </a:pPr>
            <a:r>
              <a:rPr lang="fi-FI" dirty="0"/>
              <a:t>Eli 62 euroa/pelaaja – mutta siis taas 2 ottelun turnauksissa sama </a:t>
            </a:r>
          </a:p>
        </p:txBody>
      </p:sp>
    </p:spTree>
    <p:extLst>
      <p:ext uri="{BB962C8B-B14F-4D97-AF65-F5344CB8AC3E}">
        <p14:creationId xmlns:p14="http://schemas.microsoft.com/office/powerpoint/2010/main" val="31384579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D3C10843-C912-B260-74DF-77AA1322D2C1}"/>
              </a:ext>
            </a:extLst>
          </p:cNvPr>
          <p:cNvSpPr>
            <a:spLocks noGrp="1"/>
          </p:cNvSpPr>
          <p:nvPr>
            <p:ph type="title"/>
          </p:nvPr>
        </p:nvSpPr>
        <p:spPr/>
        <p:txBody>
          <a:bodyPr/>
          <a:lstStyle/>
          <a:p>
            <a:r>
              <a:rPr lang="fi-FI" dirty="0"/>
              <a:t>C:n budjetti </a:t>
            </a:r>
          </a:p>
        </p:txBody>
      </p:sp>
      <p:sp>
        <p:nvSpPr>
          <p:cNvPr id="3" name="Sisällön paikkamerkki 2">
            <a:extLst>
              <a:ext uri="{FF2B5EF4-FFF2-40B4-BE49-F238E27FC236}">
                <a16:creationId xmlns:a16="http://schemas.microsoft.com/office/drawing/2014/main" id="{BA5AEC0B-791A-1043-F6AD-AD7250F7AF2A}"/>
              </a:ext>
            </a:extLst>
          </p:cNvPr>
          <p:cNvSpPr>
            <a:spLocks noGrp="1"/>
          </p:cNvSpPr>
          <p:nvPr>
            <p:ph idx="1"/>
          </p:nvPr>
        </p:nvSpPr>
        <p:spPr>
          <a:xfrm>
            <a:off x="838200" y="1432560"/>
            <a:ext cx="10515600" cy="4744403"/>
          </a:xfrm>
        </p:spPr>
        <p:txBody>
          <a:bodyPr/>
          <a:lstStyle/>
          <a:p>
            <a:r>
              <a:rPr lang="fi-FI" dirty="0"/>
              <a:t>Laadittu 12 pelaajalla pelikohtaiseksi maksuksi 49 euroa – eli aika loogisesti </a:t>
            </a:r>
          </a:p>
          <a:p>
            <a:r>
              <a:rPr lang="fi-FI" dirty="0"/>
              <a:t>toki pelikohtaisena, jolloin aluesarja olisi turhan suuri</a:t>
            </a:r>
          </a:p>
          <a:p>
            <a:r>
              <a:rPr lang="fi-FI" dirty="0"/>
              <a:t>Toisaalta C:ssä pitää muistaa, ettei D-pojista tulla ns. ilmaiseen pöytään, vaan D:ssä maksetaan oman joukkueen maksut ja D-pojat, jotka pelaavat kahta ikäluokkaa ja lähtevät kenties kahdelle leirille </a:t>
            </a:r>
            <a:endParaRPr lang="fi-FI" dirty="0">
              <a:sym typeface="Wingdings" panose="05000000000000000000" pitchFamily="2" charset="2"/>
            </a:endParaRPr>
          </a:p>
          <a:p>
            <a:r>
              <a:rPr lang="fi-FI" dirty="0">
                <a:sym typeface="Wingdings" panose="05000000000000000000" pitchFamily="2" charset="2"/>
              </a:rPr>
              <a:t>Tavoite pitäisi olla pystyä alentamaan pelikohtaista maksua – ilman että C-poikien kausimaksu juurikaan tai pikemminkin ollenkaan nousee nyt jo perustellusti laaditusta budjetista </a:t>
            </a:r>
            <a:endParaRPr lang="fi-FI" dirty="0"/>
          </a:p>
        </p:txBody>
      </p:sp>
    </p:spTree>
    <p:extLst>
      <p:ext uri="{BB962C8B-B14F-4D97-AF65-F5344CB8AC3E}">
        <p14:creationId xmlns:p14="http://schemas.microsoft.com/office/powerpoint/2010/main" val="327671227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39D1251C-288D-19AD-963C-F9A70C799D15}"/>
              </a:ext>
            </a:extLst>
          </p:cNvPr>
          <p:cNvSpPr>
            <a:spLocks noGrp="1"/>
          </p:cNvSpPr>
          <p:nvPr>
            <p:ph type="title"/>
          </p:nvPr>
        </p:nvSpPr>
        <p:spPr>
          <a:xfrm>
            <a:off x="838200" y="365125"/>
            <a:ext cx="10515600" cy="864235"/>
          </a:xfrm>
        </p:spPr>
        <p:txBody>
          <a:bodyPr>
            <a:normAutofit/>
          </a:bodyPr>
          <a:lstStyle/>
          <a:p>
            <a:r>
              <a:rPr lang="fi-FI" sz="3600" dirty="0"/>
              <a:t>Seuran linjauksista on kysytty ja ne ovat olemassa toki </a:t>
            </a:r>
          </a:p>
        </p:txBody>
      </p:sp>
      <p:sp>
        <p:nvSpPr>
          <p:cNvPr id="3" name="Sisällön paikkamerkki 2">
            <a:extLst>
              <a:ext uri="{FF2B5EF4-FFF2-40B4-BE49-F238E27FC236}">
                <a16:creationId xmlns:a16="http://schemas.microsoft.com/office/drawing/2014/main" id="{7B834A17-E5FD-4D0D-5C51-904C738648BD}"/>
              </a:ext>
            </a:extLst>
          </p:cNvPr>
          <p:cNvSpPr>
            <a:spLocks noGrp="1"/>
          </p:cNvSpPr>
          <p:nvPr>
            <p:ph idx="1"/>
          </p:nvPr>
        </p:nvSpPr>
        <p:spPr>
          <a:xfrm>
            <a:off x="838200" y="1229360"/>
            <a:ext cx="10515600" cy="4947603"/>
          </a:xfrm>
        </p:spPr>
        <p:txBody>
          <a:bodyPr>
            <a:normAutofit fontScale="77500" lnSpcReduction="20000"/>
          </a:bodyPr>
          <a:lstStyle/>
          <a:p>
            <a:pPr marL="0" indent="0" algn="l">
              <a:buNone/>
            </a:pPr>
            <a:r>
              <a:rPr lang="fi-FI" b="1" i="0" dirty="0">
                <a:solidFill>
                  <a:srgbClr val="383838"/>
                </a:solidFill>
                <a:effectLst/>
                <a:latin typeface="arial" panose="020B0604020202020204" pitchFamily="34" charset="0"/>
              </a:rPr>
              <a:t>Seurakäsikirja linjaa seuraavasti</a:t>
            </a:r>
          </a:p>
          <a:p>
            <a:pPr marL="0" indent="0" algn="l">
              <a:buNone/>
            </a:pPr>
            <a:endParaRPr lang="fi-FI" b="1" i="0" dirty="0">
              <a:solidFill>
                <a:srgbClr val="383838"/>
              </a:solidFill>
              <a:effectLst/>
              <a:latin typeface="arial" panose="020B0604020202020204" pitchFamily="34" charset="0"/>
            </a:endParaRPr>
          </a:p>
          <a:p>
            <a:pPr marL="0" indent="0" algn="l">
              <a:buNone/>
            </a:pPr>
            <a:r>
              <a:rPr lang="fi-FI" b="1" i="0" dirty="0">
                <a:solidFill>
                  <a:srgbClr val="383838"/>
                </a:solidFill>
                <a:effectLst/>
                <a:latin typeface="arial" panose="020B0604020202020204" pitchFamily="34" charset="0"/>
              </a:rPr>
              <a:t>PELAAJAN SIIRTYMINEN JOUKKUEESTA TOISEEN</a:t>
            </a:r>
            <a:endParaRPr lang="fi-FI" b="0" i="0" dirty="0">
              <a:solidFill>
                <a:srgbClr val="383838"/>
              </a:solidFill>
              <a:effectLst/>
              <a:latin typeface="arial" panose="020B0604020202020204" pitchFamily="34" charset="0"/>
            </a:endParaRPr>
          </a:p>
          <a:p>
            <a:pPr algn="l"/>
            <a:endParaRPr lang="fi-FI" b="0" i="0" dirty="0">
              <a:solidFill>
                <a:srgbClr val="383838"/>
              </a:solidFill>
              <a:effectLst/>
              <a:latin typeface="arial" panose="020B0604020202020204" pitchFamily="34" charset="0"/>
            </a:endParaRPr>
          </a:p>
          <a:p>
            <a:pPr algn="l"/>
            <a:r>
              <a:rPr lang="fi-FI" b="0" i="0" dirty="0">
                <a:solidFill>
                  <a:srgbClr val="383838"/>
                </a:solidFill>
                <a:effectLst/>
                <a:latin typeface="arial" panose="020B0604020202020204" pitchFamily="34" charset="0"/>
              </a:rPr>
              <a:t>Pelaaja pelaa pääsääntöisesti siinä joukkueessa, johon hänen syntymävuotensa määrää.</a:t>
            </a:r>
          </a:p>
          <a:p>
            <a:pPr algn="l"/>
            <a:r>
              <a:rPr lang="fi-FI" b="0" i="0" dirty="0">
                <a:solidFill>
                  <a:srgbClr val="383838"/>
                </a:solidFill>
                <a:effectLst/>
                <a:latin typeface="arial" panose="020B0604020202020204" pitchFamily="34" charset="0"/>
              </a:rPr>
              <a:t>Pelaajan mahdollinen siirtyminen joukkueesta toiseen ratkaistaan yhteistyössä kyseisten joukkueiden valmentajien, pelaajan ja hänen vanhempiensa kanssa. Siirryttäessä juniorisarjasta toiseen (Esim. pelaamaan E-junioreista D-junioreihin) siirtymisen perusteiden tulee olla erityisen painavat.</a:t>
            </a:r>
          </a:p>
          <a:p>
            <a:pPr algn="l"/>
            <a:r>
              <a:rPr lang="fi-FI" b="0" i="0" dirty="0">
                <a:solidFill>
                  <a:srgbClr val="383838"/>
                </a:solidFill>
                <a:effectLst/>
                <a:latin typeface="arial" panose="020B0604020202020204" pitchFamily="34" charset="0"/>
              </a:rPr>
              <a:t>Lahjakkaiden ja useamman vuoden pelanneiden kohdalla arvioidaan ensin valmennuksen toimesta, onko pelaajan kehittymisen kannalta perusteltua osallistua vanhemman ikäluokan joukkueen harjoituksiin ja peleihin.</a:t>
            </a:r>
          </a:p>
          <a:p>
            <a:pPr algn="l"/>
            <a:r>
              <a:rPr lang="fi-FI" b="0" i="0" dirty="0">
                <a:solidFill>
                  <a:srgbClr val="383838"/>
                </a:solidFill>
                <a:effectLst/>
                <a:latin typeface="arial" panose="020B0604020202020204" pitchFamily="34" charset="0"/>
              </a:rPr>
              <a:t>Joukkueen kausimaksut maksetaan pääsääntöisesti oman ikäluokan joukkueeseen, mutta aina siihen joukkueeseen, jossa pääsääntöisesti pelaaja pelaa.</a:t>
            </a:r>
          </a:p>
          <a:p>
            <a:endParaRPr lang="fi-FI" dirty="0"/>
          </a:p>
        </p:txBody>
      </p:sp>
    </p:spTree>
    <p:extLst>
      <p:ext uri="{BB962C8B-B14F-4D97-AF65-F5344CB8AC3E}">
        <p14:creationId xmlns:p14="http://schemas.microsoft.com/office/powerpoint/2010/main" val="210522626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AA9EF3CF-6A09-2042-A601-E695A15DCED4}"/>
              </a:ext>
            </a:extLst>
          </p:cNvPr>
          <p:cNvSpPr>
            <a:spLocks noGrp="1"/>
          </p:cNvSpPr>
          <p:nvPr>
            <p:ph type="title"/>
          </p:nvPr>
        </p:nvSpPr>
        <p:spPr/>
        <p:txBody>
          <a:bodyPr/>
          <a:lstStyle/>
          <a:p>
            <a:r>
              <a:rPr lang="fi-FI" dirty="0"/>
              <a:t>Ja maksuista seuran toimintakäsikirja linjaa </a:t>
            </a:r>
          </a:p>
        </p:txBody>
      </p:sp>
      <p:sp>
        <p:nvSpPr>
          <p:cNvPr id="3" name="Sisällön paikkamerkki 2">
            <a:extLst>
              <a:ext uri="{FF2B5EF4-FFF2-40B4-BE49-F238E27FC236}">
                <a16:creationId xmlns:a16="http://schemas.microsoft.com/office/drawing/2014/main" id="{A0F8A4CC-1014-3C90-2DC2-8A7D12579311}"/>
              </a:ext>
            </a:extLst>
          </p:cNvPr>
          <p:cNvSpPr>
            <a:spLocks noGrp="1"/>
          </p:cNvSpPr>
          <p:nvPr>
            <p:ph idx="1"/>
          </p:nvPr>
        </p:nvSpPr>
        <p:spPr/>
        <p:txBody>
          <a:bodyPr/>
          <a:lstStyle/>
          <a:p>
            <a:pPr algn="l"/>
            <a:r>
              <a:rPr lang="fi-FI" b="0" i="0" dirty="0">
                <a:solidFill>
                  <a:srgbClr val="383838"/>
                </a:solidFill>
                <a:effectLst/>
                <a:latin typeface="arial" panose="020B0604020202020204" pitchFamily="34" charset="0"/>
              </a:rPr>
              <a:t>Alemmasta ikäluokasta vanhempaan satunnaisesti sarjapelejä pelaamaan tulevien kohdalla voidaan periä ottelukohtaista maksua, mutta maksun suuruus ei saa ylittää joukkueen (ikäluokan) omilta pelaajilta perittävää ottelukohtaista maksua.</a:t>
            </a:r>
          </a:p>
          <a:p>
            <a:pPr algn="l"/>
            <a:r>
              <a:rPr lang="fi-FI" b="0" i="0" dirty="0">
                <a:solidFill>
                  <a:srgbClr val="383838"/>
                </a:solidFill>
                <a:effectLst/>
                <a:latin typeface="arial" panose="020B0604020202020204" pitchFamily="34" charset="0"/>
              </a:rPr>
              <a:t>Kuukausimaksu maksetaan vain yhteen ikäluokkaan ja pääsääntöisesti oman ikäluokan joukkueeseen. Jos kuitenkin pelaaja pelaa pääsääntöisesti ikäluokkaansa ylemmässä joukkueessa, jonka pitää silloin olla kummankin joukkueen valmennuksen näkemyksen mukainen ratkaisu, hän maksaa kuukausimaksun siihen joukkueeseen, jonka pelaaja on.</a:t>
            </a:r>
          </a:p>
          <a:p>
            <a:endParaRPr lang="fi-FI" dirty="0"/>
          </a:p>
        </p:txBody>
      </p:sp>
    </p:spTree>
    <p:extLst>
      <p:ext uri="{BB962C8B-B14F-4D97-AF65-F5344CB8AC3E}">
        <p14:creationId xmlns:p14="http://schemas.microsoft.com/office/powerpoint/2010/main" val="278514904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2477EA83-C14A-0820-4ED1-E82253D27F18}"/>
              </a:ext>
            </a:extLst>
          </p:cNvPr>
          <p:cNvSpPr>
            <a:spLocks noGrp="1"/>
          </p:cNvSpPr>
          <p:nvPr>
            <p:ph type="title"/>
          </p:nvPr>
        </p:nvSpPr>
        <p:spPr/>
        <p:txBody>
          <a:bodyPr>
            <a:normAutofit fontScale="90000"/>
          </a:bodyPr>
          <a:lstStyle/>
          <a:p>
            <a:r>
              <a:rPr lang="fi-FI" dirty="0"/>
              <a:t>Seuran ehdotus on se, että olisi yksi pelimaksu (sama myös aluesarjaturnauksissa)</a:t>
            </a:r>
          </a:p>
        </p:txBody>
      </p:sp>
      <p:sp>
        <p:nvSpPr>
          <p:cNvPr id="3" name="Sisällön paikkamerkki 2">
            <a:extLst>
              <a:ext uri="{FF2B5EF4-FFF2-40B4-BE49-F238E27FC236}">
                <a16:creationId xmlns:a16="http://schemas.microsoft.com/office/drawing/2014/main" id="{DC9DC4B1-A78F-1819-1439-29AAD7B5639E}"/>
              </a:ext>
            </a:extLst>
          </p:cNvPr>
          <p:cNvSpPr>
            <a:spLocks noGrp="1"/>
          </p:cNvSpPr>
          <p:nvPr>
            <p:ph idx="1"/>
          </p:nvPr>
        </p:nvSpPr>
        <p:spPr/>
        <p:txBody>
          <a:bodyPr>
            <a:normAutofit fontScale="92500" lnSpcReduction="10000"/>
          </a:bodyPr>
          <a:lstStyle/>
          <a:p>
            <a:r>
              <a:rPr lang="fi-FI" dirty="0"/>
              <a:t>Se voi olla C-pojilla kuukausimaksun sisässä, kuten nyt on talousarviossa</a:t>
            </a:r>
          </a:p>
          <a:p>
            <a:r>
              <a:rPr lang="fi-FI" dirty="0"/>
              <a:t>Sen määrä pitää olla hyvin avattu – ja kohtuuhyvin onkin nyt</a:t>
            </a:r>
          </a:p>
          <a:p>
            <a:r>
              <a:rPr lang="fi-FI" dirty="0"/>
              <a:t>Mutta keskimäärin neljällä lainapelaajalla, kun C-poikia on vain 7 voidaan tapahtumat laskea ja erillisten tapahtumien määrä on 16</a:t>
            </a:r>
          </a:p>
          <a:p>
            <a:r>
              <a:rPr lang="fi-FI" dirty="0"/>
              <a:t>Nyt toisaalta C:n matkakulut ja ruokakulut on todella niukalla budjetilla arvioitu</a:t>
            </a:r>
          </a:p>
          <a:p>
            <a:r>
              <a:rPr lang="fi-FI" dirty="0"/>
              <a:t>40 – 45 euron tasolle tapahtumakohtainen kustannus helpostikin muodostuu aluesarjan ja SM-karsinnan osalta keskiarvohinnalla ja silloin sen alentamiseen on oltava jo varainhankintaa –tällä hetkellä siis 49 ottelukohtainen 12 pelaajalla laskennassa</a:t>
            </a:r>
          </a:p>
        </p:txBody>
      </p:sp>
    </p:spTree>
    <p:extLst>
      <p:ext uri="{BB962C8B-B14F-4D97-AF65-F5344CB8AC3E}">
        <p14:creationId xmlns:p14="http://schemas.microsoft.com/office/powerpoint/2010/main" val="180378688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3498335D-21DC-1FDE-CA77-59C6CEFBC68A}"/>
              </a:ext>
            </a:extLst>
          </p:cNvPr>
          <p:cNvSpPr>
            <a:spLocks noGrp="1"/>
          </p:cNvSpPr>
          <p:nvPr>
            <p:ph type="title"/>
          </p:nvPr>
        </p:nvSpPr>
        <p:spPr/>
        <p:txBody>
          <a:bodyPr/>
          <a:lstStyle/>
          <a:p>
            <a:r>
              <a:rPr lang="fi-FI" dirty="0" err="1"/>
              <a:t>TA:n</a:t>
            </a:r>
            <a:r>
              <a:rPr lang="fi-FI" dirty="0"/>
              <a:t> tulopuolen vahvistaminen / riskeihin vastaaminen C:ssä </a:t>
            </a:r>
          </a:p>
        </p:txBody>
      </p:sp>
      <p:sp>
        <p:nvSpPr>
          <p:cNvPr id="3" name="Sisällön paikkamerkki 2">
            <a:extLst>
              <a:ext uri="{FF2B5EF4-FFF2-40B4-BE49-F238E27FC236}">
                <a16:creationId xmlns:a16="http://schemas.microsoft.com/office/drawing/2014/main" id="{94DE799A-B779-EFBA-C649-375C9D800DFA}"/>
              </a:ext>
            </a:extLst>
          </p:cNvPr>
          <p:cNvSpPr>
            <a:spLocks noGrp="1"/>
          </p:cNvSpPr>
          <p:nvPr>
            <p:ph idx="1"/>
          </p:nvPr>
        </p:nvSpPr>
        <p:spPr/>
        <p:txBody>
          <a:bodyPr>
            <a:normAutofit fontScale="85000" lnSpcReduction="20000"/>
          </a:bodyPr>
          <a:lstStyle/>
          <a:p>
            <a:r>
              <a:rPr lang="fi-FI" dirty="0"/>
              <a:t>Kotiottelujen kioskit 6 * 50 = 300</a:t>
            </a:r>
          </a:p>
          <a:p>
            <a:r>
              <a:rPr lang="fi-FI" dirty="0"/>
              <a:t>Sponsorit 750 (Matin kautta tullee jo 500)</a:t>
            </a:r>
          </a:p>
          <a:p>
            <a:r>
              <a:rPr lang="fi-FI" dirty="0"/>
              <a:t>Talkoot mininimissään 500 (Itä-Länsi ja Kirittäret kioski)</a:t>
            </a:r>
          </a:p>
          <a:p>
            <a:r>
              <a:rPr lang="fi-FI" dirty="0"/>
              <a:t>Pelikohtaiset maksut 2000 – 2500 (n. 40 eurolla ja n 4 poikaa)</a:t>
            </a:r>
          </a:p>
          <a:p>
            <a:pPr marL="0" indent="0">
              <a:buNone/>
            </a:pPr>
            <a:r>
              <a:rPr lang="fi-FI" dirty="0"/>
              <a:t>Yhteensä 3550 – 4050</a:t>
            </a:r>
          </a:p>
          <a:p>
            <a:pPr marL="0" indent="0">
              <a:buNone/>
            </a:pPr>
            <a:r>
              <a:rPr lang="fi-FI" dirty="0"/>
              <a:t>Kustannukset budjetissa nyt 13 000 euroa </a:t>
            </a:r>
          </a:p>
          <a:p>
            <a:pPr marL="0" indent="0">
              <a:buNone/>
            </a:pPr>
            <a:endParaRPr lang="fi-FI" dirty="0"/>
          </a:p>
          <a:p>
            <a:pPr marL="0" indent="0">
              <a:buNone/>
            </a:pPr>
            <a:r>
              <a:rPr lang="fi-FI" dirty="0"/>
              <a:t>C-pojan kausikustannus 1280 (ilman läpilaskutus eriä) – ei sekään oikein saisi nousta tuosta – kun siellä osalla pojilla kulua B:stä ja Suomarista</a:t>
            </a:r>
          </a:p>
          <a:p>
            <a:pPr marL="0" indent="0">
              <a:buNone/>
            </a:pPr>
            <a:r>
              <a:rPr lang="fi-FI" dirty="0"/>
              <a:t>Kaikkiin peleihin osallistuvan D-pojan maksut olisi 640 -  ja maksaa 725 D:hen – ja sitten osalla tulee toinen leiripassi maksuun….</a:t>
            </a:r>
          </a:p>
          <a:p>
            <a:pPr marL="0" indent="0">
              <a:buNone/>
            </a:pPr>
            <a:r>
              <a:rPr lang="fi-FI" dirty="0"/>
              <a:t>D:ssä muuten talkoot myös alakanttiin, niitä kuitenkin kohdentuu myös D:lle </a:t>
            </a:r>
          </a:p>
        </p:txBody>
      </p:sp>
    </p:spTree>
    <p:extLst>
      <p:ext uri="{BB962C8B-B14F-4D97-AF65-F5344CB8AC3E}">
        <p14:creationId xmlns:p14="http://schemas.microsoft.com/office/powerpoint/2010/main" val="23978292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3FFF0E45-F0F9-1694-2C12-05C702FEE67D}"/>
              </a:ext>
            </a:extLst>
          </p:cNvPr>
          <p:cNvSpPr>
            <a:spLocks noGrp="1"/>
          </p:cNvSpPr>
          <p:nvPr>
            <p:ph type="title"/>
          </p:nvPr>
        </p:nvSpPr>
        <p:spPr/>
        <p:txBody>
          <a:bodyPr/>
          <a:lstStyle/>
          <a:p>
            <a:r>
              <a:rPr lang="fi-FI" dirty="0"/>
              <a:t>Lähtötilanne kauteen</a:t>
            </a:r>
          </a:p>
        </p:txBody>
      </p:sp>
      <p:sp>
        <p:nvSpPr>
          <p:cNvPr id="3" name="Sisällön paikkamerkki 2">
            <a:extLst>
              <a:ext uri="{FF2B5EF4-FFF2-40B4-BE49-F238E27FC236}">
                <a16:creationId xmlns:a16="http://schemas.microsoft.com/office/drawing/2014/main" id="{1D977C33-60EE-D910-29A2-AB3DE4A2A271}"/>
              </a:ext>
            </a:extLst>
          </p:cNvPr>
          <p:cNvSpPr>
            <a:spLocks noGrp="1"/>
          </p:cNvSpPr>
          <p:nvPr>
            <p:ph idx="1"/>
          </p:nvPr>
        </p:nvSpPr>
        <p:spPr/>
        <p:txBody>
          <a:bodyPr>
            <a:normAutofit lnSpcReduction="10000"/>
          </a:bodyPr>
          <a:lstStyle/>
          <a:p>
            <a:r>
              <a:rPr lang="fi-FI" dirty="0"/>
              <a:t>C-poikia on määrällisesti vähän ja C-poikien kauden läpivienti vaatii yhteistyötä D-poikien kanssa – kuten viime kaudellakin</a:t>
            </a:r>
          </a:p>
          <a:p>
            <a:r>
              <a:rPr lang="fi-FI" dirty="0"/>
              <a:t>C-pojissa on taas monestakin syystä tärkeää/järkevää pelata</a:t>
            </a:r>
          </a:p>
          <a:p>
            <a:pPr lvl="1"/>
            <a:r>
              <a:rPr lang="fi-FI" dirty="0"/>
              <a:t>Jo ihan niiden C-juniori-ikäisten poikien kehittymisen ja harrastamisen jatkumisen kannalta</a:t>
            </a:r>
          </a:p>
          <a:p>
            <a:pPr lvl="1"/>
            <a:r>
              <a:rPr lang="fi-FI" dirty="0"/>
              <a:t>Kokonaisuudessaan junioripolkumme jatkumisen kannalta vuosittain. Kun viedään hyvin läpi tämä kausi, niin ensi vuosi vuodelta meillä on enemmän C-poikia riveissä – ja nykyisillä vanhemmilla D-pojilla joukkue ensi kaudella</a:t>
            </a:r>
          </a:p>
          <a:p>
            <a:pPr lvl="1"/>
            <a:r>
              <a:rPr lang="fi-FI" dirty="0"/>
              <a:t>Osalle D-pojista oikeasti hyvä mahdollisuus omissa lajitaidoissa pelien kautta kehittymiseen – käytännössä ikäluokkien yli pitäisikin pelata valmentajien harkinnalla</a:t>
            </a:r>
          </a:p>
        </p:txBody>
      </p:sp>
    </p:spTree>
    <p:extLst>
      <p:ext uri="{BB962C8B-B14F-4D97-AF65-F5344CB8AC3E}">
        <p14:creationId xmlns:p14="http://schemas.microsoft.com/office/powerpoint/2010/main" val="20030447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505BCFDE-3F15-D4E9-80E1-87741ADF7E5D}"/>
              </a:ext>
            </a:extLst>
          </p:cNvPr>
          <p:cNvSpPr>
            <a:spLocks noGrp="1"/>
          </p:cNvSpPr>
          <p:nvPr>
            <p:ph type="title"/>
          </p:nvPr>
        </p:nvSpPr>
        <p:spPr/>
        <p:txBody>
          <a:bodyPr/>
          <a:lstStyle/>
          <a:p>
            <a:r>
              <a:rPr lang="fi-FI" dirty="0"/>
              <a:t>Tilanne ei ole poikkeava</a:t>
            </a:r>
          </a:p>
        </p:txBody>
      </p:sp>
      <p:sp>
        <p:nvSpPr>
          <p:cNvPr id="3" name="Sisällön paikkamerkki 2">
            <a:extLst>
              <a:ext uri="{FF2B5EF4-FFF2-40B4-BE49-F238E27FC236}">
                <a16:creationId xmlns:a16="http://schemas.microsoft.com/office/drawing/2014/main" id="{8E638A39-49D4-A8AF-C15E-87B8A73D6B6C}"/>
              </a:ext>
            </a:extLst>
          </p:cNvPr>
          <p:cNvSpPr>
            <a:spLocks noGrp="1"/>
          </p:cNvSpPr>
          <p:nvPr>
            <p:ph idx="1"/>
          </p:nvPr>
        </p:nvSpPr>
        <p:spPr>
          <a:xfrm>
            <a:off x="838200" y="1412240"/>
            <a:ext cx="10515600" cy="4764723"/>
          </a:xfrm>
        </p:spPr>
        <p:txBody>
          <a:bodyPr>
            <a:normAutofit lnSpcReduction="10000"/>
          </a:bodyPr>
          <a:lstStyle/>
          <a:p>
            <a:r>
              <a:rPr lang="fi-FI" dirty="0"/>
              <a:t>Kun Kiri-junioreiden toiminta 2017 alkoi, ei seuralla ollut C-poikia</a:t>
            </a:r>
          </a:p>
          <a:p>
            <a:r>
              <a:rPr lang="fi-FI" dirty="0"/>
              <a:t>Sen jälkeen kahdella kaudella on yhdistelmäjoukkueen kautta hoidettu – mutta neljällä kaudella taas sitten pelattu C/D yhteistyön kautta, niin, että lainapelaajia on tullut alemmasta ikäluokasta</a:t>
            </a:r>
          </a:p>
          <a:p>
            <a:r>
              <a:rPr lang="fi-FI" dirty="0"/>
              <a:t>Monella muullakin seuralla on samankaltainen tilanne – etenkin aluesarjassa ja leirin pelisarjassa</a:t>
            </a:r>
          </a:p>
          <a:p>
            <a:r>
              <a:rPr lang="fi-FI" dirty="0"/>
              <a:t>Toki meillä on nyt nuori joukkue, mutta sarjoja pelaamaan kykenevä joukkue – ei kamppailla mitaleista, muttei lähdetä kentälle vain selviytymäänkään </a:t>
            </a:r>
          </a:p>
          <a:p>
            <a:r>
              <a:rPr lang="fi-FI" dirty="0"/>
              <a:t>kasvetaan tulevaisuuteen ja ensi vuoteen, </a:t>
            </a:r>
            <a:r>
              <a:rPr lang="fi-FI" dirty="0" err="1"/>
              <a:t>joilloin</a:t>
            </a:r>
            <a:r>
              <a:rPr lang="fi-FI" dirty="0"/>
              <a:t> pelataan samalla joukkueella C:tä  </a:t>
            </a:r>
          </a:p>
        </p:txBody>
      </p:sp>
    </p:spTree>
    <p:extLst>
      <p:ext uri="{BB962C8B-B14F-4D97-AF65-F5344CB8AC3E}">
        <p14:creationId xmlns:p14="http://schemas.microsoft.com/office/powerpoint/2010/main" val="24321502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562821F5-D7C7-8CEE-6CF7-1EF9E41B9008}"/>
              </a:ext>
            </a:extLst>
          </p:cNvPr>
          <p:cNvSpPr>
            <a:spLocks noGrp="1"/>
          </p:cNvSpPr>
          <p:nvPr>
            <p:ph type="title"/>
          </p:nvPr>
        </p:nvSpPr>
        <p:spPr/>
        <p:txBody>
          <a:bodyPr/>
          <a:lstStyle/>
          <a:p>
            <a:r>
              <a:rPr lang="fi-FI" dirty="0"/>
              <a:t>Miksi tämä palaveri</a:t>
            </a:r>
          </a:p>
        </p:txBody>
      </p:sp>
      <p:sp>
        <p:nvSpPr>
          <p:cNvPr id="3" name="Sisällön paikkamerkki 2">
            <a:extLst>
              <a:ext uri="{FF2B5EF4-FFF2-40B4-BE49-F238E27FC236}">
                <a16:creationId xmlns:a16="http://schemas.microsoft.com/office/drawing/2014/main" id="{40D425B6-D95A-C484-86F8-7D4B329C994D}"/>
              </a:ext>
            </a:extLst>
          </p:cNvPr>
          <p:cNvSpPr>
            <a:spLocks noGrp="1"/>
          </p:cNvSpPr>
          <p:nvPr>
            <p:ph idx="1"/>
          </p:nvPr>
        </p:nvSpPr>
        <p:spPr>
          <a:xfrm>
            <a:off x="838200" y="1503680"/>
            <a:ext cx="10515600" cy="4673283"/>
          </a:xfrm>
        </p:spPr>
        <p:txBody>
          <a:bodyPr>
            <a:normAutofit fontScale="85000" lnSpcReduction="20000"/>
          </a:bodyPr>
          <a:lstStyle/>
          <a:p>
            <a:r>
              <a:rPr lang="fi-FI" dirty="0"/>
              <a:t>Seuran näkökulmasta on nyt tarpeen avoin palaveri asiasta ja siksi nyt kokoonnumme – yhteisen tiedon saamiseksi ja yhteisen näkemyksen luomiseksi</a:t>
            </a:r>
          </a:p>
          <a:p>
            <a:r>
              <a:rPr lang="fi-FI" dirty="0"/>
              <a:t>Alun perin oli meille seuran hallitukseen välittynyt C:ssä ajatus pelata melko tiiviillä miehityksellä kautta, mutta lopettamisten vuoksi tarpeen on nyt enemmän viime kauden malli, jossa D-poikia oli melko paljon C:n tukena</a:t>
            </a:r>
          </a:p>
          <a:p>
            <a:r>
              <a:rPr lang="fi-FI" dirty="0"/>
              <a:t>SM-karsinnassa kokoonpano on varmasti yhä tiiviimpi, mutta aluesarjan kohdalla useampikin kilpasarjan D-poika päässee kokemaan C:n pelejä – ja D-poikia on useimpien vastustajienkin joukkueessa</a:t>
            </a:r>
          </a:p>
          <a:p>
            <a:r>
              <a:rPr lang="fi-FI" dirty="0"/>
              <a:t>Kustannuksista tiedämme (siis seuran hallituksessa) nousseen keskustelua – ja siksi on syytä avata, että nuorempia pelimiehiä tarvitaan nimenomaan pelaamaan C:ssä – ei rahoittamaan C:n toimintaa </a:t>
            </a:r>
            <a:r>
              <a:rPr lang="fi-FI" dirty="0">
                <a:sym typeface="Wingdings" panose="05000000000000000000" pitchFamily="2" charset="2"/>
              </a:rPr>
              <a:t> tämän on myös oltava kaikille selvää</a:t>
            </a:r>
          </a:p>
          <a:p>
            <a:r>
              <a:rPr lang="fi-FI" dirty="0">
                <a:sym typeface="Wingdings" panose="05000000000000000000" pitchFamily="2" charset="2"/>
              </a:rPr>
              <a:t>Pelikohtaisia kuluja toki tulee – mutta niitä on syytä pyrkiä painamaan mahdollisimman alas – toki oikeudenmukaisuus huomioiden</a:t>
            </a:r>
            <a:endParaRPr lang="fi-FI" dirty="0"/>
          </a:p>
        </p:txBody>
      </p:sp>
    </p:spTree>
    <p:extLst>
      <p:ext uri="{BB962C8B-B14F-4D97-AF65-F5344CB8AC3E}">
        <p14:creationId xmlns:p14="http://schemas.microsoft.com/office/powerpoint/2010/main" val="37192446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8F23F166-A815-5A84-174E-4C5EFD939CC3}"/>
              </a:ext>
            </a:extLst>
          </p:cNvPr>
          <p:cNvSpPr>
            <a:spLocks noGrp="1"/>
          </p:cNvSpPr>
          <p:nvPr>
            <p:ph type="title"/>
          </p:nvPr>
        </p:nvSpPr>
        <p:spPr/>
        <p:txBody>
          <a:bodyPr/>
          <a:lstStyle/>
          <a:p>
            <a:r>
              <a:rPr lang="fi-FI" dirty="0"/>
              <a:t>Toimintaa yhdessä joukkueita yhdistämättä?</a:t>
            </a:r>
          </a:p>
        </p:txBody>
      </p:sp>
      <p:sp>
        <p:nvSpPr>
          <p:cNvPr id="3" name="Sisällön paikkamerkki 2">
            <a:extLst>
              <a:ext uri="{FF2B5EF4-FFF2-40B4-BE49-F238E27FC236}">
                <a16:creationId xmlns:a16="http://schemas.microsoft.com/office/drawing/2014/main" id="{CC2968A5-7726-2CD2-E5A0-226B719922D4}"/>
              </a:ext>
            </a:extLst>
          </p:cNvPr>
          <p:cNvSpPr>
            <a:spLocks noGrp="1"/>
          </p:cNvSpPr>
          <p:nvPr>
            <p:ph idx="1"/>
          </p:nvPr>
        </p:nvSpPr>
        <p:spPr/>
        <p:txBody>
          <a:bodyPr>
            <a:normAutofit fontScale="92500" lnSpcReduction="10000"/>
          </a:bodyPr>
          <a:lstStyle/>
          <a:p>
            <a:r>
              <a:rPr lang="fi-FI" dirty="0"/>
              <a:t>Varmasti olisi saattanut olla paikallaan toimia viime kauden tapaan ”yhdessä” - CD</a:t>
            </a:r>
          </a:p>
          <a:p>
            <a:r>
              <a:rPr lang="fi-FI" dirty="0"/>
              <a:t>Toisaalta nyt molemmilla ikäluokilla on jo omat vanhempain  palaverinsa olleet ja talousarviot olemassa – joukkueet ovat järjestäytyneet ja D:llä oma toiminta käynnissä</a:t>
            </a:r>
          </a:p>
          <a:p>
            <a:r>
              <a:rPr lang="fi-FI" dirty="0"/>
              <a:t>D-pojissa on käsitykseni mukaan poikia, jotka haluavat pelata lähinnä pelisarjaa ja ovat harrastaneet lajia vähemmän aikaa ja kokonaispelaajamäärä on noin 20 kesällä – siksi harjoitusten kokonaan yhdistäminen voi olla haastavaa</a:t>
            </a:r>
          </a:p>
          <a:p>
            <a:r>
              <a:rPr lang="fi-FI" dirty="0"/>
              <a:t>Jonkinlainen yhteinen malli on kuitenkin hyvä löytää C-poikien ja osan D-pojista yhteiseen harjoitteluun – se tukee kumpaakin ikäluokkaa – tähän valmennuksien on hyvä miettiä mallia  </a:t>
            </a:r>
          </a:p>
        </p:txBody>
      </p:sp>
    </p:spTree>
    <p:extLst>
      <p:ext uri="{BB962C8B-B14F-4D97-AF65-F5344CB8AC3E}">
        <p14:creationId xmlns:p14="http://schemas.microsoft.com/office/powerpoint/2010/main" val="640925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80025C5B-958E-11C1-525F-FD2FBB994C90}"/>
              </a:ext>
            </a:extLst>
          </p:cNvPr>
          <p:cNvSpPr>
            <a:spLocks noGrp="1"/>
          </p:cNvSpPr>
          <p:nvPr>
            <p:ph type="title"/>
          </p:nvPr>
        </p:nvSpPr>
        <p:spPr/>
        <p:txBody>
          <a:bodyPr/>
          <a:lstStyle/>
          <a:p>
            <a:r>
              <a:rPr lang="fi-FI" dirty="0"/>
              <a:t>Kustannukset</a:t>
            </a:r>
          </a:p>
        </p:txBody>
      </p:sp>
      <p:sp>
        <p:nvSpPr>
          <p:cNvPr id="3" name="Sisällön paikkamerkki 2">
            <a:extLst>
              <a:ext uri="{FF2B5EF4-FFF2-40B4-BE49-F238E27FC236}">
                <a16:creationId xmlns:a16="http://schemas.microsoft.com/office/drawing/2014/main" id="{52A00E98-27A8-FD40-4E9A-450EC9CBD28D}"/>
              </a:ext>
            </a:extLst>
          </p:cNvPr>
          <p:cNvSpPr>
            <a:spLocks noGrp="1"/>
          </p:cNvSpPr>
          <p:nvPr>
            <p:ph idx="1"/>
          </p:nvPr>
        </p:nvSpPr>
        <p:spPr/>
        <p:txBody>
          <a:bodyPr>
            <a:normAutofit fontScale="92500" lnSpcReduction="10000"/>
          </a:bodyPr>
          <a:lstStyle/>
          <a:p>
            <a:r>
              <a:rPr lang="fi-FI" dirty="0"/>
              <a:t>Olennaista on se, että D-pojat eivät joukkueena ”rahoita” C-poikien kustannuksia – tästä ei ole eikä saakaan olla kyse. D-poikia tarvitaan nimenomaan pelaamaan</a:t>
            </a:r>
          </a:p>
          <a:p>
            <a:r>
              <a:rPr lang="fi-FI" dirty="0"/>
              <a:t>Ottelukohtaisia maksuja siis C-poikien peleistä tulee niihin osallistuville D-pojille – jos ja kun budjetit pidetään erillään</a:t>
            </a:r>
          </a:p>
          <a:p>
            <a:pPr lvl="1"/>
            <a:r>
              <a:rPr lang="fi-FI" dirty="0"/>
              <a:t>Vierasreissuilla erityisesti kyydit ja ruokailut aiheuttavat kuluja</a:t>
            </a:r>
          </a:p>
          <a:p>
            <a:pPr lvl="1"/>
            <a:r>
              <a:rPr lang="fi-FI" dirty="0"/>
              <a:t>Kotipeleissä taas pallot, tuomarit ja kenttämaksut</a:t>
            </a:r>
          </a:p>
          <a:p>
            <a:pPr marL="457200" lvl="1" indent="0">
              <a:buNone/>
            </a:pPr>
            <a:endParaRPr lang="fi-FI" dirty="0"/>
          </a:p>
          <a:p>
            <a:r>
              <a:rPr lang="fi-FI" dirty="0"/>
              <a:t>Ottelukohtaisten maksujen summaa kohtuullistaa yksittäisen D-pojan kohdalla se jos ja kun laajempi joukko D-poikia kaiken kaikkiaan pelaa C:n pelejä</a:t>
            </a:r>
          </a:p>
          <a:p>
            <a:r>
              <a:rPr lang="fi-FI" dirty="0"/>
              <a:t>Samoin talkoot ja muu varainhankinta taas vankistaa C:n taloutta</a:t>
            </a:r>
          </a:p>
          <a:p>
            <a:pPr marL="457200" lvl="1" indent="0">
              <a:buNone/>
            </a:pPr>
            <a:endParaRPr lang="fi-FI" dirty="0"/>
          </a:p>
        </p:txBody>
      </p:sp>
    </p:spTree>
    <p:extLst>
      <p:ext uri="{BB962C8B-B14F-4D97-AF65-F5344CB8AC3E}">
        <p14:creationId xmlns:p14="http://schemas.microsoft.com/office/powerpoint/2010/main" val="3712537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15BDD23D-A9DC-91CD-0CF0-6E1994972300}"/>
              </a:ext>
            </a:extLst>
          </p:cNvPr>
          <p:cNvSpPr>
            <a:spLocks noGrp="1"/>
          </p:cNvSpPr>
          <p:nvPr>
            <p:ph type="title"/>
          </p:nvPr>
        </p:nvSpPr>
        <p:spPr/>
        <p:txBody>
          <a:bodyPr/>
          <a:lstStyle/>
          <a:p>
            <a:r>
              <a:rPr lang="fi-FI" dirty="0"/>
              <a:t>varainhankinnasta</a:t>
            </a:r>
          </a:p>
        </p:txBody>
      </p:sp>
      <p:sp>
        <p:nvSpPr>
          <p:cNvPr id="3" name="Sisällön paikkamerkki 2">
            <a:extLst>
              <a:ext uri="{FF2B5EF4-FFF2-40B4-BE49-F238E27FC236}">
                <a16:creationId xmlns:a16="http://schemas.microsoft.com/office/drawing/2014/main" id="{DC923CAE-5784-5818-2616-1A60BD4D0CA9}"/>
              </a:ext>
            </a:extLst>
          </p:cNvPr>
          <p:cNvSpPr>
            <a:spLocks noGrp="1"/>
          </p:cNvSpPr>
          <p:nvPr>
            <p:ph idx="1"/>
          </p:nvPr>
        </p:nvSpPr>
        <p:spPr>
          <a:xfrm>
            <a:off x="838200" y="1361440"/>
            <a:ext cx="10515600" cy="4815523"/>
          </a:xfrm>
        </p:spPr>
        <p:txBody>
          <a:bodyPr/>
          <a:lstStyle/>
          <a:p>
            <a:r>
              <a:rPr lang="fi-FI" dirty="0"/>
              <a:t>Talkoita tulee jo väistämättä </a:t>
            </a:r>
            <a:r>
              <a:rPr lang="fi-FI" dirty="0" err="1"/>
              <a:t>Kirittärien</a:t>
            </a:r>
            <a:r>
              <a:rPr lang="fi-FI" dirty="0"/>
              <a:t> kioskeista ja Itä-Lännestä, niitä siis kohdennetaan joukkueille joka tapauksessa (vuorojen tultua molemmista voi tuottoa arvioida kioskeista 10 €/h (todennäköisesti suurempi) ja Itä-Lännestä 12 €/h (seuran hallituksen päätös) </a:t>
            </a:r>
          </a:p>
          <a:p>
            <a:r>
              <a:rPr lang="fi-FI" dirty="0"/>
              <a:t>Sponsoreita voi hankkia toiminnan kuluja kattamaan – siihen jo valmis malli </a:t>
            </a:r>
            <a:r>
              <a:rPr lang="fi-FI" dirty="0" err="1"/>
              <a:t>Jukkiksella</a:t>
            </a:r>
            <a:r>
              <a:rPr lang="fi-FI" dirty="0"/>
              <a:t> – itse olen luvannut yhden vanhan B-poikien 500 euron kumppanin ”siirtää” C-pojille ottelukohtaisia kustannuksia loiventamaan</a:t>
            </a:r>
          </a:p>
          <a:p>
            <a:r>
              <a:rPr lang="fi-FI" dirty="0" err="1"/>
              <a:t>Pilkkosten</a:t>
            </a:r>
            <a:r>
              <a:rPr lang="fi-FI" dirty="0"/>
              <a:t> tms. myyntituotteita voi ottaa kehiin  </a:t>
            </a:r>
          </a:p>
        </p:txBody>
      </p:sp>
    </p:spTree>
    <p:extLst>
      <p:ext uri="{BB962C8B-B14F-4D97-AF65-F5344CB8AC3E}">
        <p14:creationId xmlns:p14="http://schemas.microsoft.com/office/powerpoint/2010/main" val="2604758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D0475C04-6588-426F-184D-AC25D0E743DD}"/>
              </a:ext>
            </a:extLst>
          </p:cNvPr>
          <p:cNvSpPr>
            <a:spLocks noGrp="1"/>
          </p:cNvSpPr>
          <p:nvPr>
            <p:ph type="title"/>
          </p:nvPr>
        </p:nvSpPr>
        <p:spPr/>
        <p:txBody>
          <a:bodyPr/>
          <a:lstStyle/>
          <a:p>
            <a:r>
              <a:rPr lang="fi-FI" dirty="0"/>
              <a:t>Ottelukohtainen kustannus minimissään </a:t>
            </a:r>
            <a:br>
              <a:rPr lang="fi-FI" dirty="0"/>
            </a:br>
            <a:r>
              <a:rPr lang="fi-FI" sz="2000" dirty="0"/>
              <a:t>(ei huomioida huoltotarvikkeita, harjoituksia </a:t>
            </a:r>
            <a:r>
              <a:rPr lang="fi-FI" sz="2000" dirty="0" err="1"/>
              <a:t>jne</a:t>
            </a:r>
            <a:r>
              <a:rPr lang="fi-FI" sz="2000" dirty="0"/>
              <a:t>, joita kuitenkin osin pitäisi)  </a:t>
            </a:r>
          </a:p>
        </p:txBody>
      </p:sp>
      <p:sp>
        <p:nvSpPr>
          <p:cNvPr id="3" name="Sisällön paikkamerkki 2">
            <a:extLst>
              <a:ext uri="{FF2B5EF4-FFF2-40B4-BE49-F238E27FC236}">
                <a16:creationId xmlns:a16="http://schemas.microsoft.com/office/drawing/2014/main" id="{088FFB63-07BF-001C-7FE6-65EA54BC9BA6}"/>
              </a:ext>
            </a:extLst>
          </p:cNvPr>
          <p:cNvSpPr>
            <a:spLocks noGrp="1"/>
          </p:cNvSpPr>
          <p:nvPr>
            <p:ph idx="1"/>
          </p:nvPr>
        </p:nvSpPr>
        <p:spPr/>
        <p:txBody>
          <a:bodyPr/>
          <a:lstStyle/>
          <a:p>
            <a:r>
              <a:rPr lang="fi-FI" dirty="0"/>
              <a:t>Kotipelissä (SM-karsinta)</a:t>
            </a:r>
          </a:p>
          <a:p>
            <a:pPr marL="0" indent="0">
              <a:buNone/>
            </a:pPr>
            <a:r>
              <a:rPr lang="fi-FI" dirty="0"/>
              <a:t>Kenttäkulu 14 euroa / pelaaja </a:t>
            </a:r>
          </a:p>
          <a:p>
            <a:pPr marL="0" indent="0">
              <a:buNone/>
            </a:pPr>
            <a:r>
              <a:rPr lang="fi-FI" dirty="0"/>
              <a:t>Pallot 4 euroa/pelaaja (2 palloa)</a:t>
            </a:r>
          </a:p>
          <a:p>
            <a:pPr marL="0" indent="0">
              <a:buNone/>
            </a:pPr>
            <a:r>
              <a:rPr lang="fi-FI" dirty="0"/>
              <a:t>Tuomarit 16 euroa/pelaaja (tarvitaan kaikille pesille)</a:t>
            </a:r>
          </a:p>
          <a:p>
            <a:pPr marL="0" indent="0">
              <a:buNone/>
            </a:pPr>
            <a:r>
              <a:rPr lang="fi-FI" dirty="0"/>
              <a:t>(Pelinjohto 1-2 euroa/pelaaja minimissään C:n määrittelyllä, jossa ei mitään huomautettavaa)</a:t>
            </a:r>
          </a:p>
          <a:p>
            <a:pPr marL="0" indent="0">
              <a:buNone/>
            </a:pPr>
            <a:endParaRPr lang="fi-FI" dirty="0"/>
          </a:p>
          <a:p>
            <a:pPr marL="0" indent="0">
              <a:buNone/>
            </a:pPr>
            <a:r>
              <a:rPr lang="fi-FI" dirty="0"/>
              <a:t>Eli  36 euroa  ihan minimissään   - ja tämä halvin</a:t>
            </a:r>
          </a:p>
        </p:txBody>
      </p:sp>
    </p:spTree>
    <p:extLst>
      <p:ext uri="{BB962C8B-B14F-4D97-AF65-F5344CB8AC3E}">
        <p14:creationId xmlns:p14="http://schemas.microsoft.com/office/powerpoint/2010/main" val="36499134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EF3DC7EC-E261-69D2-1BFC-38622C49744B}"/>
              </a:ext>
            </a:extLst>
          </p:cNvPr>
          <p:cNvSpPr>
            <a:spLocks noGrp="1"/>
          </p:cNvSpPr>
          <p:nvPr>
            <p:ph type="title"/>
          </p:nvPr>
        </p:nvSpPr>
        <p:spPr/>
        <p:txBody>
          <a:bodyPr/>
          <a:lstStyle/>
          <a:p>
            <a:r>
              <a:rPr lang="fi-FI" dirty="0"/>
              <a:t>jatkuu</a:t>
            </a:r>
          </a:p>
        </p:txBody>
      </p:sp>
      <p:sp>
        <p:nvSpPr>
          <p:cNvPr id="3" name="Sisällön paikkamerkki 2">
            <a:extLst>
              <a:ext uri="{FF2B5EF4-FFF2-40B4-BE49-F238E27FC236}">
                <a16:creationId xmlns:a16="http://schemas.microsoft.com/office/drawing/2014/main" id="{428EFE9C-1707-3177-BBAB-E9F9DCFDCB08}"/>
              </a:ext>
            </a:extLst>
          </p:cNvPr>
          <p:cNvSpPr>
            <a:spLocks noGrp="1"/>
          </p:cNvSpPr>
          <p:nvPr>
            <p:ph idx="1"/>
          </p:nvPr>
        </p:nvSpPr>
        <p:spPr/>
        <p:txBody>
          <a:bodyPr/>
          <a:lstStyle/>
          <a:p>
            <a:r>
              <a:rPr lang="fi-FI" dirty="0"/>
              <a:t>Kotipelissä turnaus (näitä tulee yksi 4 ottelun)</a:t>
            </a:r>
          </a:p>
          <a:p>
            <a:pPr marL="0" indent="0">
              <a:buNone/>
            </a:pPr>
            <a:r>
              <a:rPr lang="fi-FI" dirty="0"/>
              <a:t>Kenttäkulu 23 €/pelaaja</a:t>
            </a:r>
          </a:p>
          <a:p>
            <a:pPr marL="0" indent="0">
              <a:buNone/>
            </a:pPr>
            <a:r>
              <a:rPr lang="fi-FI" dirty="0"/>
              <a:t>Pallot 10 €/pelaaja (koetetaan selvitä 1,5 pallolla /peli)</a:t>
            </a:r>
          </a:p>
          <a:p>
            <a:pPr marL="0" indent="0">
              <a:buNone/>
            </a:pPr>
            <a:r>
              <a:rPr lang="fi-FI" dirty="0"/>
              <a:t>Tuomarit 44 €/pelaaja (vain kolme maksettua)</a:t>
            </a:r>
          </a:p>
          <a:p>
            <a:pPr marL="0" indent="0">
              <a:buNone/>
            </a:pPr>
            <a:r>
              <a:rPr lang="fi-FI" dirty="0"/>
              <a:t>(pelinjohto 4 €/pelaaja)</a:t>
            </a:r>
          </a:p>
          <a:p>
            <a:pPr marL="0" indent="0">
              <a:buNone/>
            </a:pPr>
            <a:endParaRPr lang="fi-FI" dirty="0"/>
          </a:p>
          <a:p>
            <a:pPr marL="0" indent="0">
              <a:buNone/>
            </a:pPr>
            <a:r>
              <a:rPr lang="fi-FI" dirty="0"/>
              <a:t>= 81 euroa/pelaaja  (</a:t>
            </a:r>
            <a:r>
              <a:rPr lang="fi-FI" dirty="0">
                <a:sym typeface="Wingdings" panose="05000000000000000000" pitchFamily="2" charset="2"/>
              </a:rPr>
              <a:t> kaksi muuta ottelua omien lisäksi vaikuttaa – toisaalta tällä tavoin selvitään vähemmillä vierasreissuilla ja niiden kuluilla )</a:t>
            </a:r>
            <a:endParaRPr lang="fi-FI" dirty="0"/>
          </a:p>
        </p:txBody>
      </p:sp>
    </p:spTree>
    <p:extLst>
      <p:ext uri="{BB962C8B-B14F-4D97-AF65-F5344CB8AC3E}">
        <p14:creationId xmlns:p14="http://schemas.microsoft.com/office/powerpoint/2010/main" val="2880407571"/>
      </p:ext>
    </p:extLst>
  </p:cSld>
  <p:clrMapOvr>
    <a:masterClrMapping/>
  </p:clrMapOvr>
</p:sld>
</file>

<file path=ppt/theme/theme1.xml><?xml version="1.0" encoding="utf-8"?>
<a:theme xmlns:a="http://schemas.openxmlformats.org/drawingml/2006/main" name="Office-teema">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191</TotalTime>
  <Words>1282</Words>
  <Application>Microsoft Office PowerPoint</Application>
  <PresentationFormat>Laajakuva</PresentationFormat>
  <Paragraphs>95</Paragraphs>
  <Slides>15</Slides>
  <Notes>0</Notes>
  <HiddenSlides>0</HiddenSlides>
  <MMClips>0</MMClips>
  <ScaleCrop>false</ScaleCrop>
  <HeadingPairs>
    <vt:vector size="6" baseType="variant">
      <vt:variant>
        <vt:lpstr>Käytetyt fontit</vt:lpstr>
      </vt:variant>
      <vt:variant>
        <vt:i4>5</vt:i4>
      </vt:variant>
      <vt:variant>
        <vt:lpstr>Teema</vt:lpstr>
      </vt:variant>
      <vt:variant>
        <vt:i4>1</vt:i4>
      </vt:variant>
      <vt:variant>
        <vt:lpstr>Dian otsikot</vt:lpstr>
      </vt:variant>
      <vt:variant>
        <vt:i4>15</vt:i4>
      </vt:variant>
    </vt:vector>
  </HeadingPairs>
  <TitlesOfParts>
    <vt:vector size="21" baseType="lpstr">
      <vt:lpstr>Aptos</vt:lpstr>
      <vt:lpstr>Aptos Display</vt:lpstr>
      <vt:lpstr>arial</vt:lpstr>
      <vt:lpstr>arial</vt:lpstr>
      <vt:lpstr>Wingdings</vt:lpstr>
      <vt:lpstr>Office-teema</vt:lpstr>
      <vt:lpstr>C-pojat ja D</vt:lpstr>
      <vt:lpstr>Lähtötilanne kauteen</vt:lpstr>
      <vt:lpstr>Tilanne ei ole poikkeava</vt:lpstr>
      <vt:lpstr>Miksi tämä palaveri</vt:lpstr>
      <vt:lpstr>Toimintaa yhdessä joukkueita yhdistämättä?</vt:lpstr>
      <vt:lpstr>Kustannukset</vt:lpstr>
      <vt:lpstr>varainhankinnasta</vt:lpstr>
      <vt:lpstr>Ottelukohtainen kustannus minimissään  (ei huomioida huoltotarvikkeita, harjoituksia jne, joita kuitenkin osin pitäisi)  </vt:lpstr>
      <vt:lpstr>jatkuu</vt:lpstr>
      <vt:lpstr>vieraspeli</vt:lpstr>
      <vt:lpstr>C:n budjetti </vt:lpstr>
      <vt:lpstr>Seuran linjauksista on kysytty ja ne ovat olemassa toki </vt:lpstr>
      <vt:lpstr>Ja maksuista seuran toimintakäsikirja linjaa </vt:lpstr>
      <vt:lpstr>Seuran ehdotus on se, että olisi yksi pelimaksu (sama myös aluesarjaturnauksissa)</vt:lpstr>
      <vt:lpstr>TA:n tulopuolen vahvistaminen / riskeihin vastaaminen C:ssä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C-pojat ja D</dc:title>
  <dc:creator>Mäkinen, Matti</dc:creator>
  <cp:lastModifiedBy>Mäkinen, Matti</cp:lastModifiedBy>
  <cp:revision>1</cp:revision>
  <dcterms:created xsi:type="dcterms:W3CDTF">2024-03-10T08:43:10Z</dcterms:created>
  <dcterms:modified xsi:type="dcterms:W3CDTF">2024-03-10T11:54:24Z</dcterms:modified>
</cp:coreProperties>
</file>